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21383625" cy="30275213"/>
  <p:notesSz cx="6858000" cy="9144000"/>
  <p:defaultTextStyle>
    <a:defPPr>
      <a:defRPr lang="en-US"/>
    </a:defPPr>
    <a:lvl1pPr marL="0" algn="l" defTabSz="2479578" rtl="0" eaLnBrk="1" latinLnBrk="0" hangingPunct="1">
      <a:defRPr sz="4881" kern="1200">
        <a:solidFill>
          <a:schemeClr val="tx1"/>
        </a:solidFill>
        <a:latin typeface="+mn-lt"/>
        <a:ea typeface="+mn-ea"/>
        <a:cs typeface="+mn-cs"/>
      </a:defRPr>
    </a:lvl1pPr>
    <a:lvl2pPr marL="1239789" algn="l" defTabSz="2479578" rtl="0" eaLnBrk="1" latinLnBrk="0" hangingPunct="1">
      <a:defRPr sz="4881" kern="1200">
        <a:solidFill>
          <a:schemeClr val="tx1"/>
        </a:solidFill>
        <a:latin typeface="+mn-lt"/>
        <a:ea typeface="+mn-ea"/>
        <a:cs typeface="+mn-cs"/>
      </a:defRPr>
    </a:lvl2pPr>
    <a:lvl3pPr marL="2479578" algn="l" defTabSz="2479578" rtl="0" eaLnBrk="1" latinLnBrk="0" hangingPunct="1">
      <a:defRPr sz="4881" kern="1200">
        <a:solidFill>
          <a:schemeClr val="tx1"/>
        </a:solidFill>
        <a:latin typeface="+mn-lt"/>
        <a:ea typeface="+mn-ea"/>
        <a:cs typeface="+mn-cs"/>
      </a:defRPr>
    </a:lvl3pPr>
    <a:lvl4pPr marL="3719368" algn="l" defTabSz="2479578" rtl="0" eaLnBrk="1" latinLnBrk="0" hangingPunct="1">
      <a:defRPr sz="4881" kern="1200">
        <a:solidFill>
          <a:schemeClr val="tx1"/>
        </a:solidFill>
        <a:latin typeface="+mn-lt"/>
        <a:ea typeface="+mn-ea"/>
        <a:cs typeface="+mn-cs"/>
      </a:defRPr>
    </a:lvl4pPr>
    <a:lvl5pPr marL="4959157" algn="l" defTabSz="2479578" rtl="0" eaLnBrk="1" latinLnBrk="0" hangingPunct="1">
      <a:defRPr sz="4881" kern="1200">
        <a:solidFill>
          <a:schemeClr val="tx1"/>
        </a:solidFill>
        <a:latin typeface="+mn-lt"/>
        <a:ea typeface="+mn-ea"/>
        <a:cs typeface="+mn-cs"/>
      </a:defRPr>
    </a:lvl5pPr>
    <a:lvl6pPr marL="6198946" algn="l" defTabSz="2479578" rtl="0" eaLnBrk="1" latinLnBrk="0" hangingPunct="1">
      <a:defRPr sz="4881" kern="1200">
        <a:solidFill>
          <a:schemeClr val="tx1"/>
        </a:solidFill>
        <a:latin typeface="+mn-lt"/>
        <a:ea typeface="+mn-ea"/>
        <a:cs typeface="+mn-cs"/>
      </a:defRPr>
    </a:lvl6pPr>
    <a:lvl7pPr marL="7438735" algn="l" defTabSz="2479578" rtl="0" eaLnBrk="1" latinLnBrk="0" hangingPunct="1">
      <a:defRPr sz="4881" kern="1200">
        <a:solidFill>
          <a:schemeClr val="tx1"/>
        </a:solidFill>
        <a:latin typeface="+mn-lt"/>
        <a:ea typeface="+mn-ea"/>
        <a:cs typeface="+mn-cs"/>
      </a:defRPr>
    </a:lvl7pPr>
    <a:lvl8pPr marL="8678525" algn="l" defTabSz="2479578" rtl="0" eaLnBrk="1" latinLnBrk="0" hangingPunct="1">
      <a:defRPr sz="4881" kern="1200">
        <a:solidFill>
          <a:schemeClr val="tx1"/>
        </a:solidFill>
        <a:latin typeface="+mn-lt"/>
        <a:ea typeface="+mn-ea"/>
        <a:cs typeface="+mn-cs"/>
      </a:defRPr>
    </a:lvl8pPr>
    <a:lvl9pPr marL="9918314" algn="l" defTabSz="2479578" rtl="0" eaLnBrk="1" latinLnBrk="0" hangingPunct="1">
      <a:defRPr sz="4881"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535">
          <p15:clr>
            <a:srgbClr val="A4A3A4"/>
          </p15:clr>
        </p15:guide>
        <p15:guide id="2" pos="67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CFE"/>
    <a:srgbClr val="E9F4FB"/>
    <a:srgbClr val="005C84"/>
    <a:srgbClr val="F4FAFE"/>
    <a:srgbClr val="90C7F0"/>
    <a:srgbClr val="011F4E"/>
    <a:srgbClr val="6CB0E2"/>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4995" autoAdjust="0"/>
    <p:restoredTop sz="94660"/>
  </p:normalViewPr>
  <p:slideViewPr>
    <p:cSldViewPr snapToGrid="0">
      <p:cViewPr>
        <p:scale>
          <a:sx n="106" d="100"/>
          <a:sy n="106" d="100"/>
        </p:scale>
        <p:origin x="-5358" y="-4950"/>
      </p:cViewPr>
      <p:guideLst>
        <p:guide orient="horz" pos="9535"/>
        <p:guide pos="673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8-02-13T11:47:08.207"/>
    </inkml:context>
    <inkml:brush xml:id="br0">
      <inkml:brushProperty name="width" value="0.05" units="cm"/>
      <inkml:brushProperty name="height" value="0.05" units="cm"/>
      <inkml:brushProperty name="ignorePressure" value="1"/>
    </inkml:brush>
  </inkml:definitions>
  <inkml:trace contextRef="#ctx0" brushRef="#br0">0 0</inkml:trace>
</inkml:ink>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2.png>
</file>

<file path=ppt/media/image3.png>
</file>

<file path=ppt/media/image4.png>
</file>

<file path=ppt/media/image40.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3772" y="4954765"/>
            <a:ext cx="18176081" cy="10540259"/>
          </a:xfrm>
        </p:spPr>
        <p:txBody>
          <a:bodyPr anchor="b"/>
          <a:lstStyle>
            <a:lvl1pPr algn="ctr">
              <a:defRPr sz="14031"/>
            </a:lvl1pPr>
          </a:lstStyle>
          <a:p>
            <a:r>
              <a:rPr lang="en-US"/>
              <a:t>Click to edit Master title style</a:t>
            </a:r>
            <a:endParaRPr lang="en-US" dirty="0"/>
          </a:p>
        </p:txBody>
      </p:sp>
      <p:sp>
        <p:nvSpPr>
          <p:cNvPr id="3" name="Subtitle 2"/>
          <p:cNvSpPr>
            <a:spLocks noGrp="1"/>
          </p:cNvSpPr>
          <p:nvPr>
            <p:ph type="subTitle" idx="1"/>
          </p:nvPr>
        </p:nvSpPr>
        <p:spPr>
          <a:xfrm>
            <a:off x="2672953" y="15901497"/>
            <a:ext cx="16037719" cy="7309499"/>
          </a:xfrm>
        </p:spPr>
        <p:txBody>
          <a:bodyPr/>
          <a:lstStyle>
            <a:lvl1pPr marL="0" indent="0" algn="ctr">
              <a:buNone/>
              <a:defRPr sz="5612"/>
            </a:lvl1pPr>
            <a:lvl2pPr marL="1069162" indent="0" algn="ctr">
              <a:buNone/>
              <a:defRPr sz="4677"/>
            </a:lvl2pPr>
            <a:lvl3pPr marL="2138324" indent="0" algn="ctr">
              <a:buNone/>
              <a:defRPr sz="4209"/>
            </a:lvl3pPr>
            <a:lvl4pPr marL="3207487" indent="0" algn="ctr">
              <a:buNone/>
              <a:defRPr sz="3742"/>
            </a:lvl4pPr>
            <a:lvl5pPr marL="4276649" indent="0" algn="ctr">
              <a:buNone/>
              <a:defRPr sz="3742"/>
            </a:lvl5pPr>
            <a:lvl6pPr marL="5345811" indent="0" algn="ctr">
              <a:buNone/>
              <a:defRPr sz="3742"/>
            </a:lvl6pPr>
            <a:lvl7pPr marL="6414973" indent="0" algn="ctr">
              <a:buNone/>
              <a:defRPr sz="3742"/>
            </a:lvl7pPr>
            <a:lvl8pPr marL="7484135" indent="0" algn="ctr">
              <a:buNone/>
              <a:defRPr sz="3742"/>
            </a:lvl8pPr>
            <a:lvl9pPr marL="8553298" indent="0" algn="ctr">
              <a:buNone/>
              <a:defRPr sz="3742"/>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A63FD7-BA61-4095-9EED-44407ED418AF}" type="datetimeFigureOut">
              <a:rPr lang="en-GB" smtClean="0"/>
              <a:t>2018-2-15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3E75E86-91BF-4C7A-8183-344CD950B101}" type="slidenum">
              <a:rPr lang="en-GB" smtClean="0"/>
              <a:t>‹#›</a:t>
            </a:fld>
            <a:endParaRPr lang="en-GB"/>
          </a:p>
        </p:txBody>
      </p:sp>
    </p:spTree>
    <p:extLst>
      <p:ext uri="{BB962C8B-B14F-4D97-AF65-F5344CB8AC3E}">
        <p14:creationId xmlns:p14="http://schemas.microsoft.com/office/powerpoint/2010/main" val="1968519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A63FD7-BA61-4095-9EED-44407ED418AF}" type="datetimeFigureOut">
              <a:rPr lang="en-GB" smtClean="0"/>
              <a:t>2018-2-15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3E75E86-91BF-4C7A-8183-344CD950B101}" type="slidenum">
              <a:rPr lang="en-GB" smtClean="0"/>
              <a:t>‹#›</a:t>
            </a:fld>
            <a:endParaRPr lang="en-GB"/>
          </a:p>
        </p:txBody>
      </p:sp>
    </p:spTree>
    <p:extLst>
      <p:ext uri="{BB962C8B-B14F-4D97-AF65-F5344CB8AC3E}">
        <p14:creationId xmlns:p14="http://schemas.microsoft.com/office/powerpoint/2010/main" val="17709465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302658" y="1611875"/>
            <a:ext cx="4610844" cy="256568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70125" y="1611875"/>
            <a:ext cx="13565237" cy="256568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A63FD7-BA61-4095-9EED-44407ED418AF}" type="datetimeFigureOut">
              <a:rPr lang="en-GB" smtClean="0"/>
              <a:t>2018-2-15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3E75E86-91BF-4C7A-8183-344CD950B101}" type="slidenum">
              <a:rPr lang="en-GB" smtClean="0"/>
              <a:t>‹#›</a:t>
            </a:fld>
            <a:endParaRPr lang="en-GB"/>
          </a:p>
        </p:txBody>
      </p:sp>
    </p:spTree>
    <p:extLst>
      <p:ext uri="{BB962C8B-B14F-4D97-AF65-F5344CB8AC3E}">
        <p14:creationId xmlns:p14="http://schemas.microsoft.com/office/powerpoint/2010/main" val="40405482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A63FD7-BA61-4095-9EED-44407ED418AF}" type="datetimeFigureOut">
              <a:rPr lang="en-GB" smtClean="0"/>
              <a:t>2018-2-15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3E75E86-91BF-4C7A-8183-344CD950B101}" type="slidenum">
              <a:rPr lang="en-GB" smtClean="0"/>
              <a:t>‹#›</a:t>
            </a:fld>
            <a:endParaRPr lang="en-GB"/>
          </a:p>
        </p:txBody>
      </p:sp>
    </p:spTree>
    <p:extLst>
      <p:ext uri="{BB962C8B-B14F-4D97-AF65-F5344CB8AC3E}">
        <p14:creationId xmlns:p14="http://schemas.microsoft.com/office/powerpoint/2010/main" val="36893434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8988" y="7547788"/>
            <a:ext cx="18443377" cy="12593645"/>
          </a:xfrm>
        </p:spPr>
        <p:txBody>
          <a:bodyPr anchor="b"/>
          <a:lstStyle>
            <a:lvl1pPr>
              <a:defRPr sz="14031"/>
            </a:lvl1pPr>
          </a:lstStyle>
          <a:p>
            <a:r>
              <a:rPr lang="en-US"/>
              <a:t>Click to edit Master title style</a:t>
            </a:r>
            <a:endParaRPr lang="en-US" dirty="0"/>
          </a:p>
        </p:txBody>
      </p:sp>
      <p:sp>
        <p:nvSpPr>
          <p:cNvPr id="3" name="Text Placeholder 2"/>
          <p:cNvSpPr>
            <a:spLocks noGrp="1"/>
          </p:cNvSpPr>
          <p:nvPr>
            <p:ph type="body" idx="1"/>
          </p:nvPr>
        </p:nvSpPr>
        <p:spPr>
          <a:xfrm>
            <a:off x="1458988" y="20260574"/>
            <a:ext cx="18443377" cy="6622701"/>
          </a:xfrm>
        </p:spPr>
        <p:txBody>
          <a:bodyPr/>
          <a:lstStyle>
            <a:lvl1pPr marL="0" indent="0">
              <a:buNone/>
              <a:defRPr sz="5612">
                <a:solidFill>
                  <a:schemeClr val="tx1"/>
                </a:solidFill>
              </a:defRPr>
            </a:lvl1pPr>
            <a:lvl2pPr marL="1069162" indent="0">
              <a:buNone/>
              <a:defRPr sz="4677">
                <a:solidFill>
                  <a:schemeClr val="tx1">
                    <a:tint val="75000"/>
                  </a:schemeClr>
                </a:solidFill>
              </a:defRPr>
            </a:lvl2pPr>
            <a:lvl3pPr marL="2138324" indent="0">
              <a:buNone/>
              <a:defRPr sz="4209">
                <a:solidFill>
                  <a:schemeClr val="tx1">
                    <a:tint val="75000"/>
                  </a:schemeClr>
                </a:solidFill>
              </a:defRPr>
            </a:lvl3pPr>
            <a:lvl4pPr marL="3207487" indent="0">
              <a:buNone/>
              <a:defRPr sz="3742">
                <a:solidFill>
                  <a:schemeClr val="tx1">
                    <a:tint val="75000"/>
                  </a:schemeClr>
                </a:solidFill>
              </a:defRPr>
            </a:lvl4pPr>
            <a:lvl5pPr marL="4276649" indent="0">
              <a:buNone/>
              <a:defRPr sz="3742">
                <a:solidFill>
                  <a:schemeClr val="tx1">
                    <a:tint val="75000"/>
                  </a:schemeClr>
                </a:solidFill>
              </a:defRPr>
            </a:lvl5pPr>
            <a:lvl6pPr marL="5345811" indent="0">
              <a:buNone/>
              <a:defRPr sz="3742">
                <a:solidFill>
                  <a:schemeClr val="tx1">
                    <a:tint val="75000"/>
                  </a:schemeClr>
                </a:solidFill>
              </a:defRPr>
            </a:lvl6pPr>
            <a:lvl7pPr marL="6414973" indent="0">
              <a:buNone/>
              <a:defRPr sz="3742">
                <a:solidFill>
                  <a:schemeClr val="tx1">
                    <a:tint val="75000"/>
                  </a:schemeClr>
                </a:solidFill>
              </a:defRPr>
            </a:lvl7pPr>
            <a:lvl8pPr marL="7484135" indent="0">
              <a:buNone/>
              <a:defRPr sz="3742">
                <a:solidFill>
                  <a:schemeClr val="tx1">
                    <a:tint val="75000"/>
                  </a:schemeClr>
                </a:solidFill>
              </a:defRPr>
            </a:lvl8pPr>
            <a:lvl9pPr marL="8553298" indent="0">
              <a:buNone/>
              <a:defRPr sz="3742">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A63FD7-BA61-4095-9EED-44407ED418AF}" type="datetimeFigureOut">
              <a:rPr lang="en-GB" smtClean="0"/>
              <a:t>2018-2-15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D3E75E86-91BF-4C7A-8183-344CD950B101}" type="slidenum">
              <a:rPr lang="en-GB" smtClean="0"/>
              <a:t>‹#›</a:t>
            </a:fld>
            <a:endParaRPr lang="en-GB"/>
          </a:p>
        </p:txBody>
      </p:sp>
    </p:spTree>
    <p:extLst>
      <p:ext uri="{BB962C8B-B14F-4D97-AF65-F5344CB8AC3E}">
        <p14:creationId xmlns:p14="http://schemas.microsoft.com/office/powerpoint/2010/main" val="34249794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470124" y="8059374"/>
            <a:ext cx="9088041" cy="192093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0825460" y="8059374"/>
            <a:ext cx="9088041" cy="192093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4A63FD7-BA61-4095-9EED-44407ED418AF}" type="datetimeFigureOut">
              <a:rPr lang="en-GB" smtClean="0"/>
              <a:t>2018-2-15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3E75E86-91BF-4C7A-8183-344CD950B101}" type="slidenum">
              <a:rPr lang="en-GB" smtClean="0"/>
              <a:t>‹#›</a:t>
            </a:fld>
            <a:endParaRPr lang="en-GB"/>
          </a:p>
        </p:txBody>
      </p:sp>
    </p:spTree>
    <p:extLst>
      <p:ext uri="{BB962C8B-B14F-4D97-AF65-F5344CB8AC3E}">
        <p14:creationId xmlns:p14="http://schemas.microsoft.com/office/powerpoint/2010/main" val="20632169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72909" y="1611882"/>
            <a:ext cx="18443377" cy="585180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72912" y="7421634"/>
            <a:ext cx="9046274" cy="3637228"/>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en-US"/>
              <a:t>Click to edit Master text styles</a:t>
            </a:r>
          </a:p>
        </p:txBody>
      </p:sp>
      <p:sp>
        <p:nvSpPr>
          <p:cNvPr id="4" name="Content Placeholder 3"/>
          <p:cNvSpPr>
            <a:spLocks noGrp="1"/>
          </p:cNvSpPr>
          <p:nvPr>
            <p:ph sz="half" idx="2"/>
          </p:nvPr>
        </p:nvSpPr>
        <p:spPr>
          <a:xfrm>
            <a:off x="1472912" y="11058863"/>
            <a:ext cx="9046274" cy="162659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0825461" y="7421634"/>
            <a:ext cx="9090826" cy="3637228"/>
          </a:xfrm>
        </p:spPr>
        <p:txBody>
          <a:bodyPr anchor="b"/>
          <a:lstStyle>
            <a:lvl1pPr marL="0" indent="0">
              <a:buNone/>
              <a:defRPr sz="5612" b="1"/>
            </a:lvl1pPr>
            <a:lvl2pPr marL="1069162" indent="0">
              <a:buNone/>
              <a:defRPr sz="4677" b="1"/>
            </a:lvl2pPr>
            <a:lvl3pPr marL="2138324" indent="0">
              <a:buNone/>
              <a:defRPr sz="4209" b="1"/>
            </a:lvl3pPr>
            <a:lvl4pPr marL="3207487" indent="0">
              <a:buNone/>
              <a:defRPr sz="3742" b="1"/>
            </a:lvl4pPr>
            <a:lvl5pPr marL="4276649" indent="0">
              <a:buNone/>
              <a:defRPr sz="3742" b="1"/>
            </a:lvl5pPr>
            <a:lvl6pPr marL="5345811" indent="0">
              <a:buNone/>
              <a:defRPr sz="3742" b="1"/>
            </a:lvl6pPr>
            <a:lvl7pPr marL="6414973" indent="0">
              <a:buNone/>
              <a:defRPr sz="3742" b="1"/>
            </a:lvl7pPr>
            <a:lvl8pPr marL="7484135" indent="0">
              <a:buNone/>
              <a:defRPr sz="3742" b="1"/>
            </a:lvl8pPr>
            <a:lvl9pPr marL="8553298" indent="0">
              <a:buNone/>
              <a:defRPr sz="3742" b="1"/>
            </a:lvl9pPr>
          </a:lstStyle>
          <a:p>
            <a:pPr lvl="0"/>
            <a:r>
              <a:rPr lang="en-US"/>
              <a:t>Click to edit Master text styles</a:t>
            </a:r>
          </a:p>
        </p:txBody>
      </p:sp>
      <p:sp>
        <p:nvSpPr>
          <p:cNvPr id="6" name="Content Placeholder 5"/>
          <p:cNvSpPr>
            <a:spLocks noGrp="1"/>
          </p:cNvSpPr>
          <p:nvPr>
            <p:ph sz="quarter" idx="4"/>
          </p:nvPr>
        </p:nvSpPr>
        <p:spPr>
          <a:xfrm>
            <a:off x="10825461" y="11058863"/>
            <a:ext cx="9090826" cy="162659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4A63FD7-BA61-4095-9EED-44407ED418AF}" type="datetimeFigureOut">
              <a:rPr lang="en-GB" smtClean="0"/>
              <a:t>2018-2-15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D3E75E86-91BF-4C7A-8183-344CD950B101}" type="slidenum">
              <a:rPr lang="en-GB" smtClean="0"/>
              <a:t>‹#›</a:t>
            </a:fld>
            <a:endParaRPr lang="en-GB"/>
          </a:p>
        </p:txBody>
      </p:sp>
    </p:spTree>
    <p:extLst>
      <p:ext uri="{BB962C8B-B14F-4D97-AF65-F5344CB8AC3E}">
        <p14:creationId xmlns:p14="http://schemas.microsoft.com/office/powerpoint/2010/main" val="29045116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4A63FD7-BA61-4095-9EED-44407ED418AF}" type="datetimeFigureOut">
              <a:rPr lang="en-GB" smtClean="0"/>
              <a:t>2018-2-15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D3E75E86-91BF-4C7A-8183-344CD950B101}" type="slidenum">
              <a:rPr lang="en-GB" smtClean="0"/>
              <a:t>‹#›</a:t>
            </a:fld>
            <a:endParaRPr lang="en-GB"/>
          </a:p>
        </p:txBody>
      </p:sp>
    </p:spTree>
    <p:extLst>
      <p:ext uri="{BB962C8B-B14F-4D97-AF65-F5344CB8AC3E}">
        <p14:creationId xmlns:p14="http://schemas.microsoft.com/office/powerpoint/2010/main" val="31385323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A63FD7-BA61-4095-9EED-44407ED418AF}" type="datetimeFigureOut">
              <a:rPr lang="en-GB" smtClean="0"/>
              <a:t>2018-2-15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D3E75E86-91BF-4C7A-8183-344CD950B101}" type="slidenum">
              <a:rPr lang="en-GB" smtClean="0"/>
              <a:t>‹#›</a:t>
            </a:fld>
            <a:endParaRPr lang="en-GB"/>
          </a:p>
        </p:txBody>
      </p:sp>
    </p:spTree>
    <p:extLst>
      <p:ext uri="{BB962C8B-B14F-4D97-AF65-F5344CB8AC3E}">
        <p14:creationId xmlns:p14="http://schemas.microsoft.com/office/powerpoint/2010/main" val="4023981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2018348"/>
            <a:ext cx="6896776" cy="7064216"/>
          </a:xfrm>
        </p:spPr>
        <p:txBody>
          <a:bodyPr anchor="b"/>
          <a:lstStyle>
            <a:lvl1pPr>
              <a:defRPr sz="7483"/>
            </a:lvl1pPr>
          </a:lstStyle>
          <a:p>
            <a:r>
              <a:rPr lang="en-US"/>
              <a:t>Click to edit Master title style</a:t>
            </a:r>
            <a:endParaRPr lang="en-US" dirty="0"/>
          </a:p>
        </p:txBody>
      </p:sp>
      <p:sp>
        <p:nvSpPr>
          <p:cNvPr id="3" name="Content Placeholder 2"/>
          <p:cNvSpPr>
            <a:spLocks noGrp="1"/>
          </p:cNvSpPr>
          <p:nvPr>
            <p:ph idx="1"/>
          </p:nvPr>
        </p:nvSpPr>
        <p:spPr>
          <a:xfrm>
            <a:off x="9090826" y="4359077"/>
            <a:ext cx="10825460" cy="21515024"/>
          </a:xfrm>
        </p:spPr>
        <p:txBody>
          <a:bodyPr/>
          <a:lstStyle>
            <a:lvl1pPr>
              <a:defRPr sz="7483"/>
            </a:lvl1pPr>
            <a:lvl2pPr>
              <a:defRPr sz="6548"/>
            </a:lvl2pPr>
            <a:lvl3pPr>
              <a:defRPr sz="5612"/>
            </a:lvl3pPr>
            <a:lvl4pPr>
              <a:defRPr sz="4677"/>
            </a:lvl4pPr>
            <a:lvl5pPr>
              <a:defRPr sz="4677"/>
            </a:lvl5pPr>
            <a:lvl6pPr>
              <a:defRPr sz="4677"/>
            </a:lvl6pPr>
            <a:lvl7pPr>
              <a:defRPr sz="4677"/>
            </a:lvl7pPr>
            <a:lvl8pPr>
              <a:defRPr sz="4677"/>
            </a:lvl8pPr>
            <a:lvl9pPr>
              <a:defRPr sz="467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72909" y="9082564"/>
            <a:ext cx="6896776" cy="16826573"/>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en-US"/>
              <a:t>Click to edit Master text styles</a:t>
            </a:r>
          </a:p>
        </p:txBody>
      </p:sp>
      <p:sp>
        <p:nvSpPr>
          <p:cNvPr id="5" name="Date Placeholder 4"/>
          <p:cNvSpPr>
            <a:spLocks noGrp="1"/>
          </p:cNvSpPr>
          <p:nvPr>
            <p:ph type="dt" sz="half" idx="10"/>
          </p:nvPr>
        </p:nvSpPr>
        <p:spPr/>
        <p:txBody>
          <a:bodyPr/>
          <a:lstStyle/>
          <a:p>
            <a:fld id="{64A63FD7-BA61-4095-9EED-44407ED418AF}" type="datetimeFigureOut">
              <a:rPr lang="en-GB" smtClean="0"/>
              <a:t>2018-2-15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3E75E86-91BF-4C7A-8183-344CD950B101}" type="slidenum">
              <a:rPr lang="en-GB" smtClean="0"/>
              <a:t>‹#›</a:t>
            </a:fld>
            <a:endParaRPr lang="en-GB"/>
          </a:p>
        </p:txBody>
      </p:sp>
    </p:spTree>
    <p:extLst>
      <p:ext uri="{BB962C8B-B14F-4D97-AF65-F5344CB8AC3E}">
        <p14:creationId xmlns:p14="http://schemas.microsoft.com/office/powerpoint/2010/main" val="41476740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72909" y="2018348"/>
            <a:ext cx="6896776" cy="7064216"/>
          </a:xfrm>
        </p:spPr>
        <p:txBody>
          <a:bodyPr anchor="b"/>
          <a:lstStyle>
            <a:lvl1pPr>
              <a:defRPr sz="7483"/>
            </a:lvl1pPr>
          </a:lstStyle>
          <a:p>
            <a:r>
              <a:rPr lang="en-US"/>
              <a:t>Click to edit Master title style</a:t>
            </a:r>
            <a:endParaRPr lang="en-US" dirty="0"/>
          </a:p>
        </p:txBody>
      </p:sp>
      <p:sp>
        <p:nvSpPr>
          <p:cNvPr id="3" name="Picture Placeholder 2"/>
          <p:cNvSpPr>
            <a:spLocks noGrp="1" noChangeAspect="1"/>
          </p:cNvSpPr>
          <p:nvPr>
            <p:ph type="pic" idx="1"/>
          </p:nvPr>
        </p:nvSpPr>
        <p:spPr>
          <a:xfrm>
            <a:off x="9090826" y="4359077"/>
            <a:ext cx="10825460" cy="21515024"/>
          </a:xfrm>
        </p:spPr>
        <p:txBody>
          <a:bodyPr anchor="t"/>
          <a:lstStyle>
            <a:lvl1pPr marL="0" indent="0">
              <a:buNone/>
              <a:defRPr sz="7483"/>
            </a:lvl1pPr>
            <a:lvl2pPr marL="1069162" indent="0">
              <a:buNone/>
              <a:defRPr sz="6548"/>
            </a:lvl2pPr>
            <a:lvl3pPr marL="2138324" indent="0">
              <a:buNone/>
              <a:defRPr sz="5612"/>
            </a:lvl3pPr>
            <a:lvl4pPr marL="3207487" indent="0">
              <a:buNone/>
              <a:defRPr sz="4677"/>
            </a:lvl4pPr>
            <a:lvl5pPr marL="4276649" indent="0">
              <a:buNone/>
              <a:defRPr sz="4677"/>
            </a:lvl5pPr>
            <a:lvl6pPr marL="5345811" indent="0">
              <a:buNone/>
              <a:defRPr sz="4677"/>
            </a:lvl6pPr>
            <a:lvl7pPr marL="6414973" indent="0">
              <a:buNone/>
              <a:defRPr sz="4677"/>
            </a:lvl7pPr>
            <a:lvl8pPr marL="7484135" indent="0">
              <a:buNone/>
              <a:defRPr sz="4677"/>
            </a:lvl8pPr>
            <a:lvl9pPr marL="8553298" indent="0">
              <a:buNone/>
              <a:defRPr sz="4677"/>
            </a:lvl9pPr>
          </a:lstStyle>
          <a:p>
            <a:r>
              <a:rPr lang="en-US"/>
              <a:t>Click icon to add picture</a:t>
            </a:r>
            <a:endParaRPr lang="en-US" dirty="0"/>
          </a:p>
        </p:txBody>
      </p:sp>
      <p:sp>
        <p:nvSpPr>
          <p:cNvPr id="4" name="Text Placeholder 3"/>
          <p:cNvSpPr>
            <a:spLocks noGrp="1"/>
          </p:cNvSpPr>
          <p:nvPr>
            <p:ph type="body" sz="half" idx="2"/>
          </p:nvPr>
        </p:nvSpPr>
        <p:spPr>
          <a:xfrm>
            <a:off x="1472909" y="9082564"/>
            <a:ext cx="6896776" cy="16826573"/>
          </a:xfrm>
        </p:spPr>
        <p:txBody>
          <a:bodyPr/>
          <a:lstStyle>
            <a:lvl1pPr marL="0" indent="0">
              <a:buNone/>
              <a:defRPr sz="3742"/>
            </a:lvl1pPr>
            <a:lvl2pPr marL="1069162" indent="0">
              <a:buNone/>
              <a:defRPr sz="3274"/>
            </a:lvl2pPr>
            <a:lvl3pPr marL="2138324" indent="0">
              <a:buNone/>
              <a:defRPr sz="2806"/>
            </a:lvl3pPr>
            <a:lvl4pPr marL="3207487" indent="0">
              <a:buNone/>
              <a:defRPr sz="2339"/>
            </a:lvl4pPr>
            <a:lvl5pPr marL="4276649" indent="0">
              <a:buNone/>
              <a:defRPr sz="2339"/>
            </a:lvl5pPr>
            <a:lvl6pPr marL="5345811" indent="0">
              <a:buNone/>
              <a:defRPr sz="2339"/>
            </a:lvl6pPr>
            <a:lvl7pPr marL="6414973" indent="0">
              <a:buNone/>
              <a:defRPr sz="2339"/>
            </a:lvl7pPr>
            <a:lvl8pPr marL="7484135" indent="0">
              <a:buNone/>
              <a:defRPr sz="2339"/>
            </a:lvl8pPr>
            <a:lvl9pPr marL="8553298" indent="0">
              <a:buNone/>
              <a:defRPr sz="2339"/>
            </a:lvl9pPr>
          </a:lstStyle>
          <a:p>
            <a:pPr lvl="0"/>
            <a:r>
              <a:rPr lang="en-US"/>
              <a:t>Click to edit Master text styles</a:t>
            </a:r>
          </a:p>
        </p:txBody>
      </p:sp>
      <p:sp>
        <p:nvSpPr>
          <p:cNvPr id="5" name="Date Placeholder 4"/>
          <p:cNvSpPr>
            <a:spLocks noGrp="1"/>
          </p:cNvSpPr>
          <p:nvPr>
            <p:ph type="dt" sz="half" idx="10"/>
          </p:nvPr>
        </p:nvSpPr>
        <p:spPr/>
        <p:txBody>
          <a:bodyPr/>
          <a:lstStyle/>
          <a:p>
            <a:fld id="{64A63FD7-BA61-4095-9EED-44407ED418AF}" type="datetimeFigureOut">
              <a:rPr lang="en-GB" smtClean="0"/>
              <a:t>2018-2-15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D3E75E86-91BF-4C7A-8183-344CD950B101}" type="slidenum">
              <a:rPr lang="en-GB" smtClean="0"/>
              <a:t>‹#›</a:t>
            </a:fld>
            <a:endParaRPr lang="en-GB"/>
          </a:p>
        </p:txBody>
      </p:sp>
    </p:spTree>
    <p:extLst>
      <p:ext uri="{BB962C8B-B14F-4D97-AF65-F5344CB8AC3E}">
        <p14:creationId xmlns:p14="http://schemas.microsoft.com/office/powerpoint/2010/main" val="14220748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70124" y="1611882"/>
            <a:ext cx="18443377" cy="585180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70124" y="8059374"/>
            <a:ext cx="18443377" cy="1920934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470124" y="28060644"/>
            <a:ext cx="4811316" cy="1611875"/>
          </a:xfrm>
          <a:prstGeom prst="rect">
            <a:avLst/>
          </a:prstGeom>
        </p:spPr>
        <p:txBody>
          <a:bodyPr vert="horz" lIns="91440" tIns="45720" rIns="91440" bIns="45720" rtlCol="0" anchor="ctr"/>
          <a:lstStyle>
            <a:lvl1pPr algn="l">
              <a:defRPr sz="2806">
                <a:solidFill>
                  <a:schemeClr val="tx1">
                    <a:tint val="75000"/>
                  </a:schemeClr>
                </a:solidFill>
              </a:defRPr>
            </a:lvl1pPr>
          </a:lstStyle>
          <a:p>
            <a:fld id="{64A63FD7-BA61-4095-9EED-44407ED418AF}" type="datetimeFigureOut">
              <a:rPr lang="en-GB" smtClean="0"/>
              <a:t>2018-2-15</a:t>
            </a:fld>
            <a:endParaRPr lang="en-GB"/>
          </a:p>
        </p:txBody>
      </p:sp>
      <p:sp>
        <p:nvSpPr>
          <p:cNvPr id="5" name="Footer Placeholder 4"/>
          <p:cNvSpPr>
            <a:spLocks noGrp="1"/>
          </p:cNvSpPr>
          <p:nvPr>
            <p:ph type="ftr" sz="quarter" idx="3"/>
          </p:nvPr>
        </p:nvSpPr>
        <p:spPr>
          <a:xfrm>
            <a:off x="7083326" y="28060644"/>
            <a:ext cx="7216973" cy="1611875"/>
          </a:xfrm>
          <a:prstGeom prst="rect">
            <a:avLst/>
          </a:prstGeom>
        </p:spPr>
        <p:txBody>
          <a:bodyPr vert="horz" lIns="91440" tIns="45720" rIns="91440" bIns="45720" rtlCol="0" anchor="ctr"/>
          <a:lstStyle>
            <a:lvl1pPr algn="ctr">
              <a:defRPr sz="2806">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15102185" y="28060644"/>
            <a:ext cx="4811316" cy="1611875"/>
          </a:xfrm>
          <a:prstGeom prst="rect">
            <a:avLst/>
          </a:prstGeom>
        </p:spPr>
        <p:txBody>
          <a:bodyPr vert="horz" lIns="91440" tIns="45720" rIns="91440" bIns="45720" rtlCol="0" anchor="ctr"/>
          <a:lstStyle>
            <a:lvl1pPr algn="r">
              <a:defRPr sz="2806">
                <a:solidFill>
                  <a:schemeClr val="tx1">
                    <a:tint val="75000"/>
                  </a:schemeClr>
                </a:solidFill>
              </a:defRPr>
            </a:lvl1pPr>
          </a:lstStyle>
          <a:p>
            <a:fld id="{D3E75E86-91BF-4C7A-8183-344CD950B101}" type="slidenum">
              <a:rPr lang="en-GB" smtClean="0"/>
              <a:t>‹#›</a:t>
            </a:fld>
            <a:endParaRPr lang="en-GB"/>
          </a:p>
        </p:txBody>
      </p:sp>
    </p:spTree>
    <p:extLst>
      <p:ext uri="{BB962C8B-B14F-4D97-AF65-F5344CB8AC3E}">
        <p14:creationId xmlns:p14="http://schemas.microsoft.com/office/powerpoint/2010/main" val="8110481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138324" rtl="0" eaLnBrk="1" latinLnBrk="0" hangingPunct="1">
        <a:lnSpc>
          <a:spcPct val="90000"/>
        </a:lnSpc>
        <a:spcBef>
          <a:spcPct val="0"/>
        </a:spcBef>
        <a:buNone/>
        <a:defRPr sz="10289" kern="1200">
          <a:solidFill>
            <a:schemeClr val="tx1"/>
          </a:solidFill>
          <a:latin typeface="+mj-lt"/>
          <a:ea typeface="+mj-ea"/>
          <a:cs typeface="+mj-cs"/>
        </a:defRPr>
      </a:lvl1pPr>
    </p:titleStyle>
    <p:bodyStyle>
      <a:lvl1pPr marL="534581" indent="-534581" algn="l" defTabSz="2138324" rtl="0" eaLnBrk="1" latinLnBrk="0" hangingPunct="1">
        <a:lnSpc>
          <a:spcPct val="90000"/>
        </a:lnSpc>
        <a:spcBef>
          <a:spcPts val="2339"/>
        </a:spcBef>
        <a:buFont typeface="Arial" panose="020B0604020202020204" pitchFamily="34" charset="0"/>
        <a:buChar char="•"/>
        <a:defRPr sz="6548" kern="1200">
          <a:solidFill>
            <a:schemeClr val="tx1"/>
          </a:solidFill>
          <a:latin typeface="+mn-lt"/>
          <a:ea typeface="+mn-ea"/>
          <a:cs typeface="+mn-cs"/>
        </a:defRPr>
      </a:lvl1pPr>
      <a:lvl2pPr marL="1603743" indent="-534581" algn="l" defTabSz="2138324" rtl="0" eaLnBrk="1" latinLnBrk="0" hangingPunct="1">
        <a:lnSpc>
          <a:spcPct val="90000"/>
        </a:lnSpc>
        <a:spcBef>
          <a:spcPts val="1169"/>
        </a:spcBef>
        <a:buFont typeface="Arial" panose="020B0604020202020204" pitchFamily="34" charset="0"/>
        <a:buChar char="•"/>
        <a:defRPr sz="5612" kern="1200">
          <a:solidFill>
            <a:schemeClr val="tx1"/>
          </a:solidFill>
          <a:latin typeface="+mn-lt"/>
          <a:ea typeface="+mn-ea"/>
          <a:cs typeface="+mn-cs"/>
        </a:defRPr>
      </a:lvl2pPr>
      <a:lvl3pPr marL="2672906" indent="-534581" algn="l" defTabSz="2138324" rtl="0" eaLnBrk="1" latinLnBrk="0" hangingPunct="1">
        <a:lnSpc>
          <a:spcPct val="90000"/>
        </a:lnSpc>
        <a:spcBef>
          <a:spcPts val="1169"/>
        </a:spcBef>
        <a:buFont typeface="Arial" panose="020B0604020202020204" pitchFamily="34" charset="0"/>
        <a:buChar char="•"/>
        <a:defRPr sz="4677" kern="1200">
          <a:solidFill>
            <a:schemeClr val="tx1"/>
          </a:solidFill>
          <a:latin typeface="+mn-lt"/>
          <a:ea typeface="+mn-ea"/>
          <a:cs typeface="+mn-cs"/>
        </a:defRPr>
      </a:lvl3pPr>
      <a:lvl4pPr marL="3742068"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4pPr>
      <a:lvl5pPr marL="4811230"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5pPr>
      <a:lvl6pPr marL="5880392"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6pPr>
      <a:lvl7pPr marL="6949554"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7pPr>
      <a:lvl8pPr marL="8018717"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8pPr>
      <a:lvl9pPr marL="9087879" indent="-534581" algn="l" defTabSz="2138324" rtl="0" eaLnBrk="1" latinLnBrk="0" hangingPunct="1">
        <a:lnSpc>
          <a:spcPct val="90000"/>
        </a:lnSpc>
        <a:spcBef>
          <a:spcPts val="1169"/>
        </a:spcBef>
        <a:buFont typeface="Arial" panose="020B0604020202020204" pitchFamily="34" charset="0"/>
        <a:buChar char="•"/>
        <a:defRPr sz="4209" kern="1200">
          <a:solidFill>
            <a:schemeClr val="tx1"/>
          </a:solidFill>
          <a:latin typeface="+mn-lt"/>
          <a:ea typeface="+mn-ea"/>
          <a:cs typeface="+mn-cs"/>
        </a:defRPr>
      </a:lvl9pPr>
    </p:bodyStyle>
    <p:otherStyle>
      <a:defPPr>
        <a:defRPr lang="en-US"/>
      </a:defPPr>
      <a:lvl1pPr marL="0" algn="l" defTabSz="2138324" rtl="0" eaLnBrk="1" latinLnBrk="0" hangingPunct="1">
        <a:defRPr sz="4209" kern="1200">
          <a:solidFill>
            <a:schemeClr val="tx1"/>
          </a:solidFill>
          <a:latin typeface="+mn-lt"/>
          <a:ea typeface="+mn-ea"/>
          <a:cs typeface="+mn-cs"/>
        </a:defRPr>
      </a:lvl1pPr>
      <a:lvl2pPr marL="1069162" algn="l" defTabSz="2138324" rtl="0" eaLnBrk="1" latinLnBrk="0" hangingPunct="1">
        <a:defRPr sz="4209" kern="1200">
          <a:solidFill>
            <a:schemeClr val="tx1"/>
          </a:solidFill>
          <a:latin typeface="+mn-lt"/>
          <a:ea typeface="+mn-ea"/>
          <a:cs typeface="+mn-cs"/>
        </a:defRPr>
      </a:lvl2pPr>
      <a:lvl3pPr marL="2138324" algn="l" defTabSz="2138324" rtl="0" eaLnBrk="1" latinLnBrk="0" hangingPunct="1">
        <a:defRPr sz="4209" kern="1200">
          <a:solidFill>
            <a:schemeClr val="tx1"/>
          </a:solidFill>
          <a:latin typeface="+mn-lt"/>
          <a:ea typeface="+mn-ea"/>
          <a:cs typeface="+mn-cs"/>
        </a:defRPr>
      </a:lvl3pPr>
      <a:lvl4pPr marL="3207487" algn="l" defTabSz="2138324" rtl="0" eaLnBrk="1" latinLnBrk="0" hangingPunct="1">
        <a:defRPr sz="4209" kern="1200">
          <a:solidFill>
            <a:schemeClr val="tx1"/>
          </a:solidFill>
          <a:latin typeface="+mn-lt"/>
          <a:ea typeface="+mn-ea"/>
          <a:cs typeface="+mn-cs"/>
        </a:defRPr>
      </a:lvl4pPr>
      <a:lvl5pPr marL="4276649" algn="l" defTabSz="2138324" rtl="0" eaLnBrk="1" latinLnBrk="0" hangingPunct="1">
        <a:defRPr sz="4209" kern="1200">
          <a:solidFill>
            <a:schemeClr val="tx1"/>
          </a:solidFill>
          <a:latin typeface="+mn-lt"/>
          <a:ea typeface="+mn-ea"/>
          <a:cs typeface="+mn-cs"/>
        </a:defRPr>
      </a:lvl5pPr>
      <a:lvl6pPr marL="5345811" algn="l" defTabSz="2138324" rtl="0" eaLnBrk="1" latinLnBrk="0" hangingPunct="1">
        <a:defRPr sz="4209" kern="1200">
          <a:solidFill>
            <a:schemeClr val="tx1"/>
          </a:solidFill>
          <a:latin typeface="+mn-lt"/>
          <a:ea typeface="+mn-ea"/>
          <a:cs typeface="+mn-cs"/>
        </a:defRPr>
      </a:lvl6pPr>
      <a:lvl7pPr marL="6414973" algn="l" defTabSz="2138324" rtl="0" eaLnBrk="1" latinLnBrk="0" hangingPunct="1">
        <a:defRPr sz="4209" kern="1200">
          <a:solidFill>
            <a:schemeClr val="tx1"/>
          </a:solidFill>
          <a:latin typeface="+mn-lt"/>
          <a:ea typeface="+mn-ea"/>
          <a:cs typeface="+mn-cs"/>
        </a:defRPr>
      </a:lvl7pPr>
      <a:lvl8pPr marL="7484135" algn="l" defTabSz="2138324" rtl="0" eaLnBrk="1" latinLnBrk="0" hangingPunct="1">
        <a:defRPr sz="4209" kern="1200">
          <a:solidFill>
            <a:schemeClr val="tx1"/>
          </a:solidFill>
          <a:latin typeface="+mn-lt"/>
          <a:ea typeface="+mn-ea"/>
          <a:cs typeface="+mn-cs"/>
        </a:defRPr>
      </a:lvl8pPr>
      <a:lvl9pPr marL="8553298" algn="l" defTabSz="2138324" rtl="0" eaLnBrk="1" latinLnBrk="0" hangingPunct="1">
        <a:defRPr sz="420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6.png"/><Relationship Id="rId18" Type="http://schemas.openxmlformats.org/officeDocument/2006/relationships/image" Target="../media/image10.png"/><Relationship Id="rId3" Type="http://schemas.microsoft.com/office/2007/relationships/hdphoto" Target="../media/hdphoto1.wdp"/><Relationship Id="rId7" Type="http://schemas.microsoft.com/office/2007/relationships/hdphoto" Target="../media/hdphoto3.wdp"/><Relationship Id="rId12" Type="http://schemas.openxmlformats.org/officeDocument/2006/relationships/image" Target="../media/image5.png"/><Relationship Id="rId17" Type="http://schemas.microsoft.com/office/2007/relationships/hdphoto" Target="../media/hdphoto5.wdp"/><Relationship Id="rId2" Type="http://schemas.openxmlformats.org/officeDocument/2006/relationships/image" Target="../media/image1.png"/><Relationship Id="rId16"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40.png"/><Relationship Id="rId5" Type="http://schemas.microsoft.com/office/2007/relationships/hdphoto" Target="../media/hdphoto2.wdp"/><Relationship Id="rId15" Type="http://schemas.openxmlformats.org/officeDocument/2006/relationships/image" Target="../media/image8.png"/><Relationship Id="rId10" Type="http://schemas.openxmlformats.org/officeDocument/2006/relationships/customXml" Target="../ink/ink1.xml"/><Relationship Id="rId19" Type="http://schemas.openxmlformats.org/officeDocument/2006/relationships/image" Target="../media/image11.PNG"/><Relationship Id="rId4" Type="http://schemas.openxmlformats.org/officeDocument/2006/relationships/image" Target="../media/image2.png"/><Relationship Id="rId9" Type="http://schemas.microsoft.com/office/2007/relationships/hdphoto" Target="../media/hdphoto4.wdp"/><Relationship Id="rId1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90C7F0"/>
        </a:solidFill>
        <a:effectLst/>
      </p:bgPr>
    </p:bg>
    <p:spTree>
      <p:nvGrpSpPr>
        <p:cNvPr id="1" name=""/>
        <p:cNvGrpSpPr/>
        <p:nvPr/>
      </p:nvGrpSpPr>
      <p:grpSpPr>
        <a:xfrm>
          <a:off x="0" y="0"/>
          <a:ext cx="0" cy="0"/>
          <a:chOff x="0" y="0"/>
          <a:chExt cx="0" cy="0"/>
        </a:xfrm>
      </p:grpSpPr>
      <p:sp>
        <p:nvSpPr>
          <p:cNvPr id="89" name="Rectangle 88">
            <a:extLst>
              <a:ext uri="{FF2B5EF4-FFF2-40B4-BE49-F238E27FC236}">
                <a16:creationId xmlns:a16="http://schemas.microsoft.com/office/drawing/2014/main" id="{DA7C20C6-F1B8-423C-893F-739955A75D4F}"/>
              </a:ext>
            </a:extLst>
          </p:cNvPr>
          <p:cNvSpPr/>
          <p:nvPr/>
        </p:nvSpPr>
        <p:spPr>
          <a:xfrm>
            <a:off x="1" y="25799249"/>
            <a:ext cx="21383624" cy="4475964"/>
          </a:xfrm>
          <a:prstGeom prst="rect">
            <a:avLst/>
          </a:prstGeom>
          <a:solidFill>
            <a:srgbClr val="005C84"/>
          </a:solidFill>
          <a:ln w="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10" name="Picture 9">
            <a:extLst>
              <a:ext uri="{FF2B5EF4-FFF2-40B4-BE49-F238E27FC236}">
                <a16:creationId xmlns:a16="http://schemas.microsoft.com/office/drawing/2014/main" id="{199D0BD4-43B8-40E5-8C2D-F0413635409E}"/>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150000"/>
                    </a14:imgEffect>
                  </a14:imgLayer>
                </a14:imgProps>
              </a:ext>
              <a:ext uri="{28A0092B-C50C-407E-A947-70E740481C1C}">
                <a14:useLocalDpi xmlns:a14="http://schemas.microsoft.com/office/drawing/2010/main" val="0"/>
              </a:ext>
            </a:extLst>
          </a:blip>
          <a:srcRect t="15730" b="1"/>
          <a:stretch/>
        </p:blipFill>
        <p:spPr>
          <a:xfrm>
            <a:off x="0" y="-168440"/>
            <a:ext cx="21383625" cy="20753476"/>
          </a:xfrm>
          <a:prstGeom prst="rect">
            <a:avLst/>
          </a:prstGeom>
        </p:spPr>
      </p:pic>
      <p:pic>
        <p:nvPicPr>
          <p:cNvPr id="31" name="Picture 30">
            <a:extLst>
              <a:ext uri="{FF2B5EF4-FFF2-40B4-BE49-F238E27FC236}">
                <a16:creationId xmlns:a16="http://schemas.microsoft.com/office/drawing/2014/main" id="{951D17D3-592D-443E-B786-6D9AD99151A7}"/>
              </a:ext>
            </a:extLst>
          </p:cNvPr>
          <p:cNvPicPr>
            <a:picLocks noChangeAspect="1"/>
          </p:cNvPicPr>
          <p:nvPr/>
        </p:nvPicPr>
        <p:blipFill rotWithShape="1">
          <a:blip r:embed="rId4" cstate="print">
            <a:extLst>
              <a:ext uri="{BEBA8EAE-BF5A-486C-A8C5-ECC9F3942E4B}">
                <a14:imgProps xmlns:a14="http://schemas.microsoft.com/office/drawing/2010/main">
                  <a14:imgLayer r:embed="rId5">
                    <a14:imgEffect>
                      <a14:brightnessContrast bright="5000"/>
                    </a14:imgEffect>
                  </a14:imgLayer>
                </a14:imgProps>
              </a:ext>
              <a:ext uri="{28A0092B-C50C-407E-A947-70E740481C1C}">
                <a14:useLocalDpi xmlns:a14="http://schemas.microsoft.com/office/drawing/2010/main" val="0"/>
              </a:ext>
            </a:extLst>
          </a:blip>
          <a:srcRect l="1588" r="9252"/>
          <a:stretch/>
        </p:blipFill>
        <p:spPr>
          <a:xfrm>
            <a:off x="1" y="19911606"/>
            <a:ext cx="21383624" cy="7195185"/>
          </a:xfrm>
          <a:prstGeom prst="rect">
            <a:avLst/>
          </a:prstGeom>
          <a:effectLst>
            <a:outerShdw blurRad="50800" dist="38100" dir="5400000" algn="t" rotWithShape="0">
              <a:prstClr val="black">
                <a:alpha val="40000"/>
              </a:prstClr>
            </a:outerShdw>
          </a:effectLst>
        </p:spPr>
      </p:pic>
      <p:sp>
        <p:nvSpPr>
          <p:cNvPr id="2" name="Rectangle 1">
            <a:extLst>
              <a:ext uri="{FF2B5EF4-FFF2-40B4-BE49-F238E27FC236}">
                <a16:creationId xmlns:a16="http://schemas.microsoft.com/office/drawing/2014/main" id="{84BE5497-C730-4E7A-AB01-7974B2D7031D}"/>
              </a:ext>
            </a:extLst>
          </p:cNvPr>
          <p:cNvSpPr/>
          <p:nvPr/>
        </p:nvSpPr>
        <p:spPr>
          <a:xfrm>
            <a:off x="7364789" y="5215377"/>
            <a:ext cx="13644017" cy="5569266"/>
          </a:xfrm>
          <a:prstGeom prst="rect">
            <a:avLst/>
          </a:prstGeom>
          <a:solidFill>
            <a:srgbClr val="F8FCFE">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102" name="Table 101">
            <a:extLst>
              <a:ext uri="{FF2B5EF4-FFF2-40B4-BE49-F238E27FC236}">
                <a16:creationId xmlns:a16="http://schemas.microsoft.com/office/drawing/2014/main" id="{D6470A9A-C6C0-4064-AB5B-997907BE85AA}"/>
              </a:ext>
            </a:extLst>
          </p:cNvPr>
          <p:cNvGraphicFramePr>
            <a:graphicFrameLocks noGrp="1"/>
          </p:cNvGraphicFramePr>
          <p:nvPr>
            <p:extLst>
              <p:ext uri="{D42A27DB-BD31-4B8C-83A1-F6EECF244321}">
                <p14:modId xmlns:p14="http://schemas.microsoft.com/office/powerpoint/2010/main" val="1949236044"/>
              </p:ext>
            </p:extLst>
          </p:nvPr>
        </p:nvGraphicFramePr>
        <p:xfrm>
          <a:off x="342232" y="5217976"/>
          <a:ext cx="6662124" cy="5621749"/>
        </p:xfrm>
        <a:graphic>
          <a:graphicData uri="http://schemas.openxmlformats.org/drawingml/2006/table">
            <a:tbl>
              <a:tblPr firstRow="1" bandRow="1">
                <a:tableStyleId>{5C22544A-7EE6-4342-B048-85BDC9FD1C3A}</a:tableStyleId>
              </a:tblPr>
              <a:tblGrid>
                <a:gridCol w="6662124">
                  <a:extLst>
                    <a:ext uri="{9D8B030D-6E8A-4147-A177-3AD203B41FA5}">
                      <a16:colId xmlns:a16="http://schemas.microsoft.com/office/drawing/2014/main" val="650371637"/>
                    </a:ext>
                  </a:extLst>
                </a:gridCol>
              </a:tblGrid>
              <a:tr h="5513749">
                <a:tc>
                  <a:txBody>
                    <a:bodyPr/>
                    <a:lstStyle/>
                    <a:p>
                      <a:r>
                        <a:rPr lang="en-GB" sz="2400" dirty="0">
                          <a:solidFill>
                            <a:srgbClr val="005C84"/>
                          </a:solidFill>
                        </a:rPr>
                        <a:t>Picture</a:t>
                      </a:r>
                      <a:endParaRPr lang="en-GB" sz="2400" b="0" dirty="0">
                        <a:solidFill>
                          <a:srgbClr val="005C84"/>
                        </a:solidFill>
                      </a:endParaRPr>
                    </a:p>
                  </a:txBody>
                  <a:tcPr marL="108000" marR="108000" marT="108000" marB="108000">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bg1">
                        <a:alpha val="90000"/>
                      </a:schemeClr>
                    </a:solidFill>
                  </a:tcPr>
                </a:tc>
                <a:extLst>
                  <a:ext uri="{0D108BD9-81ED-4DB2-BD59-A6C34878D82A}">
                    <a16:rowId xmlns:a16="http://schemas.microsoft.com/office/drawing/2014/main" val="1390735128"/>
                  </a:ext>
                </a:extLst>
              </a:tr>
              <a:tr h="108000">
                <a:tc>
                  <a:txBody>
                    <a:bodyPr/>
                    <a:lstStyle/>
                    <a:p>
                      <a:r>
                        <a:rPr lang="en-GB" sz="100" dirty="0">
                          <a:solidFill>
                            <a:srgbClr val="005C84"/>
                          </a:solidFill>
                        </a:rPr>
                        <a:t> </a:t>
                      </a:r>
                      <a:endParaRPr lang="en-GB" dirty="0">
                        <a:solidFill>
                          <a:srgbClr val="005C84"/>
                        </a:solidFill>
                      </a:endParaRP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5C84"/>
                    </a:solidFill>
                  </a:tcPr>
                </a:tc>
                <a:extLst>
                  <a:ext uri="{0D108BD9-81ED-4DB2-BD59-A6C34878D82A}">
                    <a16:rowId xmlns:a16="http://schemas.microsoft.com/office/drawing/2014/main" val="2759311588"/>
                  </a:ext>
                </a:extLst>
              </a:tr>
            </a:tbl>
          </a:graphicData>
        </a:graphic>
      </p:graphicFrame>
      <p:pic>
        <p:nvPicPr>
          <p:cNvPr id="34" name="Picture 33">
            <a:extLst>
              <a:ext uri="{FF2B5EF4-FFF2-40B4-BE49-F238E27FC236}">
                <a16:creationId xmlns:a16="http://schemas.microsoft.com/office/drawing/2014/main" id="{2D00005B-218F-4B7C-99FC-59D9E2F3B84D}"/>
              </a:ext>
            </a:extLst>
          </p:cNvPr>
          <p:cNvPicPr>
            <a:picLocks noChangeAspect="1"/>
          </p:cNvPicPr>
          <p:nvPr/>
        </p:nvPicPr>
        <p:blipFill rotWithShape="1">
          <a:blip r:embed="rId6" cstate="print">
            <a:extLst>
              <a:ext uri="{BEBA8EAE-BF5A-486C-A8C5-ECC9F3942E4B}">
                <a14:imgProps xmlns:a14="http://schemas.microsoft.com/office/drawing/2010/main">
                  <a14:imgLayer r:embed="rId7">
                    <a14:imgEffect>
                      <a14:colorTemperature colorTemp="5200"/>
                    </a14:imgEffect>
                    <a14:imgEffect>
                      <a14:brightnessContrast bright="13000" contrast="-10000"/>
                    </a14:imgEffect>
                  </a14:imgLayer>
                </a14:imgProps>
              </a:ext>
              <a:ext uri="{28A0092B-C50C-407E-A947-70E740481C1C}">
                <a14:useLocalDpi xmlns:a14="http://schemas.microsoft.com/office/drawing/2010/main" val="0"/>
              </a:ext>
            </a:extLst>
          </a:blip>
          <a:srcRect l="8347" t="8463" r="-1"/>
          <a:stretch/>
        </p:blipFill>
        <p:spPr>
          <a:xfrm>
            <a:off x="342231" y="5215377"/>
            <a:ext cx="6662124" cy="5518329"/>
          </a:xfrm>
          <a:prstGeom prst="rect">
            <a:avLst/>
          </a:prstGeom>
        </p:spPr>
      </p:pic>
      <p:graphicFrame>
        <p:nvGraphicFramePr>
          <p:cNvPr id="104" name="Table 103">
            <a:extLst>
              <a:ext uri="{FF2B5EF4-FFF2-40B4-BE49-F238E27FC236}">
                <a16:creationId xmlns:a16="http://schemas.microsoft.com/office/drawing/2014/main" id="{9DF71095-03A6-405E-AAC6-052D5632D269}"/>
              </a:ext>
            </a:extLst>
          </p:cNvPr>
          <p:cNvGraphicFramePr>
            <a:graphicFrameLocks noGrp="1"/>
          </p:cNvGraphicFramePr>
          <p:nvPr>
            <p:extLst>
              <p:ext uri="{D42A27DB-BD31-4B8C-83A1-F6EECF244321}">
                <p14:modId xmlns:p14="http://schemas.microsoft.com/office/powerpoint/2010/main" val="829178849"/>
              </p:ext>
            </p:extLst>
          </p:nvPr>
        </p:nvGraphicFramePr>
        <p:xfrm>
          <a:off x="355155" y="14094407"/>
          <a:ext cx="6649200" cy="7426966"/>
        </p:xfrm>
        <a:graphic>
          <a:graphicData uri="http://schemas.openxmlformats.org/drawingml/2006/table">
            <a:tbl>
              <a:tblPr firstRow="1" bandRow="1">
                <a:tableStyleId>{5C22544A-7EE6-4342-B048-85BDC9FD1C3A}</a:tableStyleId>
              </a:tblPr>
              <a:tblGrid>
                <a:gridCol w="6649200">
                  <a:extLst>
                    <a:ext uri="{9D8B030D-6E8A-4147-A177-3AD203B41FA5}">
                      <a16:colId xmlns:a16="http://schemas.microsoft.com/office/drawing/2014/main" val="650371637"/>
                    </a:ext>
                  </a:extLst>
                </a:gridCol>
              </a:tblGrid>
              <a:tr h="7317188">
                <a:tc>
                  <a:txBody>
                    <a:bodyPr/>
                    <a:lstStyle/>
                    <a:p>
                      <a:endParaRPr lang="en-GB" sz="2400" b="0" dirty="0">
                        <a:solidFill>
                          <a:srgbClr val="005C84"/>
                        </a:solidFill>
                      </a:endParaRPr>
                    </a:p>
                    <a:p>
                      <a:endParaRPr lang="en-GB" sz="2400" b="0" dirty="0">
                        <a:solidFill>
                          <a:srgbClr val="005C84"/>
                        </a:solidFill>
                      </a:endParaRPr>
                    </a:p>
                    <a:p>
                      <a:endParaRPr lang="en-GB" sz="2400" b="0" dirty="0">
                        <a:solidFill>
                          <a:srgbClr val="005C84"/>
                        </a:solidFill>
                      </a:endParaRPr>
                    </a:p>
                    <a:p>
                      <a:pPr algn="just"/>
                      <a:r>
                        <a:rPr lang="en-GB" sz="2400" b="0" dirty="0">
                          <a:solidFill>
                            <a:srgbClr val="005C84"/>
                          </a:solidFill>
                        </a:rPr>
                        <a:t>After evaluating different oneM2M platforms (KETI OCEAN, Eclipse OM2M, </a:t>
                      </a:r>
                      <a:r>
                        <a:rPr lang="en-GB" sz="2400" b="0" dirty="0" err="1">
                          <a:solidFill>
                            <a:srgbClr val="005C84"/>
                          </a:solidFill>
                        </a:rPr>
                        <a:t>OpenDayLight</a:t>
                      </a:r>
                      <a:r>
                        <a:rPr lang="en-GB" sz="2400" b="0" dirty="0">
                          <a:solidFill>
                            <a:srgbClr val="005C84"/>
                          </a:solidFill>
                        </a:rPr>
                        <a:t> </a:t>
                      </a:r>
                      <a:r>
                        <a:rPr lang="en-GB" sz="2400" b="0" dirty="0" err="1">
                          <a:solidFill>
                            <a:srgbClr val="005C84"/>
                          </a:solidFill>
                        </a:rPr>
                        <a:t>IoTDM</a:t>
                      </a:r>
                      <a:r>
                        <a:rPr lang="en-GB" sz="2400" b="0" dirty="0">
                          <a:solidFill>
                            <a:srgbClr val="005C84"/>
                          </a:solidFill>
                        </a:rPr>
                        <a:t>, ATIS oneM2M, and </a:t>
                      </a:r>
                      <a:r>
                        <a:rPr lang="en-GB" sz="2400" b="0" dirty="0" err="1">
                          <a:solidFill>
                            <a:srgbClr val="005C84"/>
                          </a:solidFill>
                        </a:rPr>
                        <a:t>IoTOASIS</a:t>
                      </a:r>
                      <a:r>
                        <a:rPr lang="en-GB" sz="2400" b="0" dirty="0">
                          <a:solidFill>
                            <a:srgbClr val="005C84"/>
                          </a:solidFill>
                        </a:rPr>
                        <a:t> SI) Eclipse OM2M</a:t>
                      </a:r>
                      <a:r>
                        <a:rPr lang="en-GB" sz="2400" b="0" baseline="30000" dirty="0">
                          <a:solidFill>
                            <a:srgbClr val="005C84"/>
                          </a:solidFill>
                        </a:rPr>
                        <a:t>2</a:t>
                      </a:r>
                      <a:r>
                        <a:rPr lang="en-GB" sz="2400" b="0" dirty="0">
                          <a:solidFill>
                            <a:srgbClr val="005C84"/>
                          </a:solidFill>
                        </a:rPr>
                        <a:t> was chosen because of it’s many features, open source codebase, and active development community. Python scripts were written to interface with the Sense HAT, returning a data point or stream. This approach avoided raw i2c communications. Using the oneM2M standard and example code, a plugin was developed to call the scripts, process the output, and store in the integrated H2 database. Finally, OM2M automatically synchronises the data between gateway and server. To aid development, unit and integration tests were written and run.</a:t>
                      </a:r>
                    </a:p>
                    <a:p>
                      <a:pPr algn="just"/>
                      <a:r>
                        <a:rPr lang="en-GB" sz="2400" b="0" dirty="0">
                          <a:solidFill>
                            <a:srgbClr val="005C84"/>
                          </a:solidFill>
                        </a:rPr>
                        <a:t>Video streaming was tested, but ran poorly.</a:t>
                      </a:r>
                    </a:p>
                  </a:txBody>
                  <a:tcPr marL="108000" marR="108000" marT="108000" marB="108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8FCFE">
                        <a:alpha val="90000"/>
                      </a:srgbClr>
                    </a:solidFill>
                  </a:tcPr>
                </a:tc>
                <a:extLst>
                  <a:ext uri="{0D108BD9-81ED-4DB2-BD59-A6C34878D82A}">
                    <a16:rowId xmlns:a16="http://schemas.microsoft.com/office/drawing/2014/main" val="1390735128"/>
                  </a:ext>
                </a:extLst>
              </a:tr>
              <a:tr h="109778">
                <a:tc>
                  <a:txBody>
                    <a:bodyPr/>
                    <a:lstStyle/>
                    <a:p>
                      <a:r>
                        <a:rPr lang="en-GB" sz="100" dirty="0">
                          <a:solidFill>
                            <a:srgbClr val="005C84"/>
                          </a:solidFill>
                        </a:rPr>
                        <a:t> </a:t>
                      </a:r>
                      <a:endParaRPr lang="en-GB" dirty="0">
                        <a:solidFill>
                          <a:srgbClr val="005C84"/>
                        </a:solidFill>
                      </a:endParaRP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5C84"/>
                    </a:solidFill>
                  </a:tcPr>
                </a:tc>
                <a:extLst>
                  <a:ext uri="{0D108BD9-81ED-4DB2-BD59-A6C34878D82A}">
                    <a16:rowId xmlns:a16="http://schemas.microsoft.com/office/drawing/2014/main" val="2759311588"/>
                  </a:ext>
                </a:extLst>
              </a:tr>
            </a:tbl>
          </a:graphicData>
        </a:graphic>
      </p:graphicFrame>
      <p:graphicFrame>
        <p:nvGraphicFramePr>
          <p:cNvPr id="105" name="Table 104">
            <a:extLst>
              <a:ext uri="{FF2B5EF4-FFF2-40B4-BE49-F238E27FC236}">
                <a16:creationId xmlns:a16="http://schemas.microsoft.com/office/drawing/2014/main" id="{0FBA20BF-EEBC-4D4D-90C6-9160B7BC1E72}"/>
              </a:ext>
            </a:extLst>
          </p:cNvPr>
          <p:cNvGraphicFramePr>
            <a:graphicFrameLocks noGrp="1"/>
          </p:cNvGraphicFramePr>
          <p:nvPr>
            <p:extLst>
              <p:ext uri="{D42A27DB-BD31-4B8C-83A1-F6EECF244321}">
                <p14:modId xmlns:p14="http://schemas.microsoft.com/office/powerpoint/2010/main" val="4167026875"/>
              </p:ext>
            </p:extLst>
          </p:nvPr>
        </p:nvGraphicFramePr>
        <p:xfrm>
          <a:off x="14374423" y="14094407"/>
          <a:ext cx="6649200" cy="7426966"/>
        </p:xfrm>
        <a:graphic>
          <a:graphicData uri="http://schemas.openxmlformats.org/drawingml/2006/table">
            <a:tbl>
              <a:tblPr firstRow="1" bandRow="1">
                <a:tableStyleId>{5C22544A-7EE6-4342-B048-85BDC9FD1C3A}</a:tableStyleId>
              </a:tblPr>
              <a:tblGrid>
                <a:gridCol w="6649200">
                  <a:extLst>
                    <a:ext uri="{9D8B030D-6E8A-4147-A177-3AD203B41FA5}">
                      <a16:colId xmlns:a16="http://schemas.microsoft.com/office/drawing/2014/main" val="650371637"/>
                    </a:ext>
                  </a:extLst>
                </a:gridCol>
              </a:tblGrid>
              <a:tr h="7317188">
                <a:tc>
                  <a:txBody>
                    <a:bodyPr/>
                    <a:lstStyle/>
                    <a:p>
                      <a:endParaRPr lang="en-GB" sz="2400" b="1" dirty="0">
                        <a:solidFill>
                          <a:srgbClr val="005C84"/>
                        </a:solidFill>
                      </a:endParaRPr>
                    </a:p>
                    <a:p>
                      <a:endParaRPr lang="en-GB" sz="2400" b="1" dirty="0">
                        <a:solidFill>
                          <a:srgbClr val="005C84"/>
                        </a:solidFill>
                      </a:endParaRPr>
                    </a:p>
                    <a:p>
                      <a:endParaRPr lang="en-GB" sz="2400" b="1" dirty="0">
                        <a:solidFill>
                          <a:srgbClr val="005C84"/>
                        </a:solidFill>
                      </a:endParaRPr>
                    </a:p>
                    <a:p>
                      <a:pPr algn="just"/>
                      <a:r>
                        <a:rPr lang="en-GB" sz="2400" b="0" dirty="0">
                          <a:solidFill>
                            <a:srgbClr val="005C84"/>
                          </a:solidFill>
                        </a:rPr>
                        <a:t>InterDigital is a research organisation specialising in the Internet of Things, earning tens of thousands of patents. They embraced oneM2M when building oneTRANSPORT</a:t>
                      </a:r>
                      <a:r>
                        <a:rPr lang="en-GB" sz="2400" b="0" baseline="30000" dirty="0">
                          <a:solidFill>
                            <a:srgbClr val="005C84"/>
                          </a:solidFill>
                        </a:rPr>
                        <a:t>4</a:t>
                      </a:r>
                      <a:r>
                        <a:rPr lang="en-GB" sz="2400" b="0" dirty="0">
                          <a:solidFill>
                            <a:srgbClr val="005C84"/>
                          </a:solidFill>
                        </a:rPr>
                        <a:t>, a smart transport data platform.  In this project, the team federated firstly between OM2M gateway and server, OM2M server to </a:t>
                      </a:r>
                      <a:r>
                        <a:rPr lang="en-GB" sz="2400" b="0" dirty="0" err="1">
                          <a:solidFill>
                            <a:srgbClr val="005C84"/>
                          </a:solidFill>
                        </a:rPr>
                        <a:t>OpenMTC</a:t>
                      </a:r>
                      <a:r>
                        <a:rPr lang="en-GB" sz="2400" b="0" dirty="0">
                          <a:solidFill>
                            <a:srgbClr val="005C84"/>
                          </a:solidFill>
                        </a:rPr>
                        <a:t>, and finally </a:t>
                      </a:r>
                      <a:r>
                        <a:rPr lang="en-GB" sz="2400" b="0" dirty="0" err="1">
                          <a:solidFill>
                            <a:srgbClr val="005C84"/>
                          </a:solidFill>
                        </a:rPr>
                        <a:t>OpenMTC</a:t>
                      </a:r>
                      <a:r>
                        <a:rPr lang="en-GB" sz="2400" b="0" dirty="0">
                          <a:solidFill>
                            <a:srgbClr val="005C84"/>
                          </a:solidFill>
                        </a:rPr>
                        <a:t> to oneTRANSPORT.</a:t>
                      </a:r>
                    </a:p>
                    <a:p>
                      <a:pPr algn="just"/>
                      <a:r>
                        <a:rPr lang="en-GB" sz="2400" b="0" dirty="0">
                          <a:solidFill>
                            <a:srgbClr val="005C84"/>
                          </a:solidFill>
                        </a:rPr>
                        <a:t>Internal OM2M federation was unsurprisingly a success, but due to resource type 28 (Flexible Containers) being unimplemented by </a:t>
                      </a:r>
                      <a:r>
                        <a:rPr lang="en-GB" sz="2400" b="0" dirty="0" err="1">
                          <a:solidFill>
                            <a:srgbClr val="005C84"/>
                          </a:solidFill>
                        </a:rPr>
                        <a:t>OpenMTC</a:t>
                      </a:r>
                      <a:r>
                        <a:rPr lang="en-GB" sz="2400" b="0" dirty="0">
                          <a:solidFill>
                            <a:srgbClr val="005C84"/>
                          </a:solidFill>
                        </a:rPr>
                        <a:t>, federation was unfortunately only achieved in one direction. Finally, federation between </a:t>
                      </a:r>
                      <a:r>
                        <a:rPr lang="en-GB" sz="2400" b="0" dirty="0" err="1">
                          <a:solidFill>
                            <a:srgbClr val="005C84"/>
                          </a:solidFill>
                        </a:rPr>
                        <a:t>OpenMTC</a:t>
                      </a:r>
                      <a:r>
                        <a:rPr lang="en-GB" sz="2400" b="0" dirty="0">
                          <a:solidFill>
                            <a:srgbClr val="005C84"/>
                          </a:solidFill>
                        </a:rPr>
                        <a:t> and oneTRANSPORT was successful, after patching the Python code to add a custom authentication header required by the platform.</a:t>
                      </a:r>
                    </a:p>
                  </a:txBody>
                  <a:tcPr marL="108000" marR="108000" marT="108000" marB="108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8FCFE">
                        <a:alpha val="90000"/>
                      </a:srgbClr>
                    </a:solidFill>
                  </a:tcPr>
                </a:tc>
                <a:extLst>
                  <a:ext uri="{0D108BD9-81ED-4DB2-BD59-A6C34878D82A}">
                    <a16:rowId xmlns:a16="http://schemas.microsoft.com/office/drawing/2014/main" val="1390735128"/>
                  </a:ext>
                </a:extLst>
              </a:tr>
              <a:tr h="109778">
                <a:tc>
                  <a:txBody>
                    <a:bodyPr/>
                    <a:lstStyle/>
                    <a:p>
                      <a:r>
                        <a:rPr lang="en-GB" sz="100" dirty="0">
                          <a:solidFill>
                            <a:srgbClr val="005C84"/>
                          </a:solidFill>
                        </a:rPr>
                        <a:t> </a:t>
                      </a:r>
                      <a:endParaRPr lang="en-GB" dirty="0">
                        <a:solidFill>
                          <a:srgbClr val="005C84"/>
                        </a:solidFill>
                      </a:endParaRP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5C84"/>
                    </a:solidFill>
                  </a:tcPr>
                </a:tc>
                <a:extLst>
                  <a:ext uri="{0D108BD9-81ED-4DB2-BD59-A6C34878D82A}">
                    <a16:rowId xmlns:a16="http://schemas.microsoft.com/office/drawing/2014/main" val="2759311588"/>
                  </a:ext>
                </a:extLst>
              </a:tr>
            </a:tbl>
          </a:graphicData>
        </a:graphic>
      </p:graphicFrame>
      <p:graphicFrame>
        <p:nvGraphicFramePr>
          <p:cNvPr id="106" name="Table 105">
            <a:extLst>
              <a:ext uri="{FF2B5EF4-FFF2-40B4-BE49-F238E27FC236}">
                <a16:creationId xmlns:a16="http://schemas.microsoft.com/office/drawing/2014/main" id="{780ACE15-2DA7-4070-B9ED-AD56659FB49D}"/>
              </a:ext>
            </a:extLst>
          </p:cNvPr>
          <p:cNvGraphicFramePr>
            <a:graphicFrameLocks noGrp="1"/>
          </p:cNvGraphicFramePr>
          <p:nvPr>
            <p:extLst>
              <p:ext uri="{D42A27DB-BD31-4B8C-83A1-F6EECF244321}">
                <p14:modId xmlns:p14="http://schemas.microsoft.com/office/powerpoint/2010/main" val="3777723900"/>
              </p:ext>
            </p:extLst>
          </p:nvPr>
        </p:nvGraphicFramePr>
        <p:xfrm>
          <a:off x="7364789" y="14094407"/>
          <a:ext cx="6649200" cy="7426966"/>
        </p:xfrm>
        <a:graphic>
          <a:graphicData uri="http://schemas.openxmlformats.org/drawingml/2006/table">
            <a:tbl>
              <a:tblPr firstRow="1" bandRow="1">
                <a:tableStyleId>{5C22544A-7EE6-4342-B048-85BDC9FD1C3A}</a:tableStyleId>
              </a:tblPr>
              <a:tblGrid>
                <a:gridCol w="6649200">
                  <a:extLst>
                    <a:ext uri="{9D8B030D-6E8A-4147-A177-3AD203B41FA5}">
                      <a16:colId xmlns:a16="http://schemas.microsoft.com/office/drawing/2014/main" val="650371637"/>
                    </a:ext>
                  </a:extLst>
                </a:gridCol>
              </a:tblGrid>
              <a:tr h="7317188">
                <a:tc>
                  <a:txBody>
                    <a:bodyPr/>
                    <a:lstStyle/>
                    <a:p>
                      <a:endParaRPr lang="en-GB" sz="2400" b="0" dirty="0">
                        <a:solidFill>
                          <a:srgbClr val="005C84"/>
                        </a:solidFill>
                      </a:endParaRPr>
                    </a:p>
                    <a:p>
                      <a:endParaRPr lang="en-GB" sz="2400" b="0" dirty="0">
                        <a:solidFill>
                          <a:srgbClr val="005C84"/>
                        </a:solidFill>
                      </a:endParaRPr>
                    </a:p>
                    <a:p>
                      <a:endParaRPr lang="en-GB" sz="2400" b="0" dirty="0">
                        <a:solidFill>
                          <a:srgbClr val="005C84"/>
                        </a:solidFill>
                      </a:endParaRPr>
                    </a:p>
                    <a:p>
                      <a:pPr algn="just"/>
                      <a:r>
                        <a:rPr lang="en-GB" sz="2400" b="0" dirty="0">
                          <a:solidFill>
                            <a:srgbClr val="005C84"/>
                          </a:solidFill>
                        </a:rPr>
                        <a:t>OpenMTC</a:t>
                      </a:r>
                      <a:r>
                        <a:rPr lang="en-GB" sz="2400" b="0" baseline="30000" dirty="0">
                          <a:solidFill>
                            <a:srgbClr val="005C84"/>
                          </a:solidFill>
                        </a:rPr>
                        <a:t>3</a:t>
                      </a:r>
                      <a:r>
                        <a:rPr lang="en-GB" sz="2400" b="0" dirty="0">
                          <a:solidFill>
                            <a:srgbClr val="005C84"/>
                          </a:solidFill>
                        </a:rPr>
                        <a:t>, a Python oneM2M implementation, was released a few months into the project. The team decided to investigate, and ultimately adopt </a:t>
                      </a:r>
                      <a:r>
                        <a:rPr lang="en-GB" sz="2400" b="0" dirty="0" err="1">
                          <a:solidFill>
                            <a:srgbClr val="005C84"/>
                          </a:solidFill>
                        </a:rPr>
                        <a:t>OpenMTC</a:t>
                      </a:r>
                      <a:r>
                        <a:rPr lang="en-GB" sz="2400" b="0" dirty="0">
                          <a:solidFill>
                            <a:srgbClr val="005C84"/>
                          </a:solidFill>
                        </a:rPr>
                        <a:t>. Python allowed for quicker iteration cycles with improved performance - the Python scripts could be directly integrated into the plugin. After the disappointing results of OM2M video streaming (about 5 frames per second at a low resolution), the team reimplemented it using the ‘python-</a:t>
                      </a:r>
                      <a:r>
                        <a:rPr lang="en-GB" sz="2400" b="0" dirty="0" err="1">
                          <a:solidFill>
                            <a:srgbClr val="005C84"/>
                          </a:solidFill>
                        </a:rPr>
                        <a:t>picamera</a:t>
                      </a:r>
                      <a:r>
                        <a:rPr lang="en-GB" sz="2400" b="0" dirty="0">
                          <a:solidFill>
                            <a:srgbClr val="005C84"/>
                          </a:solidFill>
                        </a:rPr>
                        <a:t>’ library. Results were impressive, and after tweaking certain parameter 20 frames per second was achieved at a high (720p) resolution. This proves that the oneM2M standard is capable of high resolution video streaming, even if not all implementations are equally capable.</a:t>
                      </a:r>
                    </a:p>
                    <a:p>
                      <a:pPr algn="just"/>
                      <a:endParaRPr lang="en-GB" sz="2400" b="0" dirty="0">
                        <a:solidFill>
                          <a:srgbClr val="005C84"/>
                        </a:solidFill>
                      </a:endParaRPr>
                    </a:p>
                  </a:txBody>
                  <a:tcPr marL="108000" marR="108000" marT="108000" marB="108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8FCFE">
                        <a:alpha val="90000"/>
                      </a:srgbClr>
                    </a:solidFill>
                  </a:tcPr>
                </a:tc>
                <a:extLst>
                  <a:ext uri="{0D108BD9-81ED-4DB2-BD59-A6C34878D82A}">
                    <a16:rowId xmlns:a16="http://schemas.microsoft.com/office/drawing/2014/main" val="1390735128"/>
                  </a:ext>
                </a:extLst>
              </a:tr>
              <a:tr h="109778">
                <a:tc>
                  <a:txBody>
                    <a:bodyPr/>
                    <a:lstStyle/>
                    <a:p>
                      <a:r>
                        <a:rPr lang="en-GB" sz="100" dirty="0">
                          <a:solidFill>
                            <a:srgbClr val="005C84"/>
                          </a:solidFill>
                        </a:rPr>
                        <a:t> </a:t>
                      </a:r>
                      <a:endParaRPr lang="en-GB" dirty="0">
                        <a:solidFill>
                          <a:srgbClr val="005C84"/>
                        </a:solidFill>
                      </a:endParaRP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5C84"/>
                    </a:solidFill>
                  </a:tcPr>
                </a:tc>
                <a:extLst>
                  <a:ext uri="{0D108BD9-81ED-4DB2-BD59-A6C34878D82A}">
                    <a16:rowId xmlns:a16="http://schemas.microsoft.com/office/drawing/2014/main" val="2759311588"/>
                  </a:ext>
                </a:extLst>
              </a:tr>
            </a:tbl>
          </a:graphicData>
        </a:graphic>
      </p:graphicFrame>
      <p:graphicFrame>
        <p:nvGraphicFramePr>
          <p:cNvPr id="109" name="Table 108">
            <a:extLst>
              <a:ext uri="{FF2B5EF4-FFF2-40B4-BE49-F238E27FC236}">
                <a16:creationId xmlns:a16="http://schemas.microsoft.com/office/drawing/2014/main" id="{C13E5640-EFAC-4957-B77D-C5322520D37F}"/>
              </a:ext>
            </a:extLst>
          </p:cNvPr>
          <p:cNvGraphicFramePr>
            <a:graphicFrameLocks noGrp="1"/>
          </p:cNvGraphicFramePr>
          <p:nvPr>
            <p:extLst>
              <p:ext uri="{D42A27DB-BD31-4B8C-83A1-F6EECF244321}">
                <p14:modId xmlns:p14="http://schemas.microsoft.com/office/powerpoint/2010/main" val="1542945953"/>
              </p:ext>
            </p:extLst>
          </p:nvPr>
        </p:nvGraphicFramePr>
        <p:xfrm>
          <a:off x="359998" y="2435487"/>
          <a:ext cx="20663625" cy="2518560"/>
        </p:xfrm>
        <a:graphic>
          <a:graphicData uri="http://schemas.openxmlformats.org/drawingml/2006/table">
            <a:tbl>
              <a:tblPr firstRow="1" bandRow="1">
                <a:tableStyleId>{5C22544A-7EE6-4342-B048-85BDC9FD1C3A}</a:tableStyleId>
              </a:tblPr>
              <a:tblGrid>
                <a:gridCol w="20663625">
                  <a:extLst>
                    <a:ext uri="{9D8B030D-6E8A-4147-A177-3AD203B41FA5}">
                      <a16:colId xmlns:a16="http://schemas.microsoft.com/office/drawing/2014/main" val="650371637"/>
                    </a:ext>
                  </a:extLst>
                </a:gridCol>
              </a:tblGrid>
              <a:tr h="2402570">
                <a:tc>
                  <a:txBody>
                    <a:bodyPr/>
                    <a:lstStyle/>
                    <a:p>
                      <a:r>
                        <a:rPr lang="en-GB" sz="2400" dirty="0">
                          <a:solidFill>
                            <a:srgbClr val="005C84"/>
                          </a:solidFill>
                          <a:effectLst/>
                        </a:rPr>
                        <a:t>Abstract</a:t>
                      </a:r>
                    </a:p>
                    <a:p>
                      <a:pPr algn="just"/>
                      <a:r>
                        <a:rPr lang="en-GB" sz="2400" b="0" i="0" u="none" strike="noStrike" kern="1200" baseline="0" dirty="0">
                          <a:solidFill>
                            <a:srgbClr val="005C84"/>
                          </a:solidFill>
                          <a:effectLst/>
                          <a:latin typeface="+mn-lt"/>
                          <a:ea typeface="+mn-ea"/>
                          <a:cs typeface="+mn-cs"/>
                        </a:rPr>
                        <a:t>For the mass deployment of the Internet of Things to be a success, a global standard for machine to machine communication needs to become established. In this report, the open oneM2M standard for Machine to Machine communication will be explored. This project will research its capabilities, how to make use of the standard, and ultimately build systems with IoT sensors upon it. Using these systems data streaming, live video and federation will be investigated.</a:t>
                      </a:r>
                    </a:p>
                    <a:p>
                      <a:pPr algn="just"/>
                      <a:r>
                        <a:rPr lang="en-GB" sz="2400" b="0" i="0" u="none" strike="noStrike" kern="1200" baseline="0" dirty="0">
                          <a:solidFill>
                            <a:srgbClr val="005C84"/>
                          </a:solidFill>
                          <a:effectLst/>
                          <a:latin typeface="+mn-lt"/>
                          <a:ea typeface="+mn-ea"/>
                          <a:cs typeface="+mn-cs"/>
                        </a:rPr>
                        <a:t>This project is research orientated, investigating federation with InterDigital as the client. They created the oneTRANSPORT data marketplace using the oneM2M standard that exposes proprietary data to users, analysts and developers.</a:t>
                      </a:r>
                      <a:endParaRPr lang="en-GB" sz="2400" dirty="0">
                        <a:solidFill>
                          <a:srgbClr val="005C84"/>
                        </a:solidFill>
                        <a:effectLst/>
                      </a:endParaRPr>
                    </a:p>
                  </a:txBody>
                  <a:tcPr marL="108000" marR="108000" marT="108000" marB="108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8FCFE">
                        <a:alpha val="90000"/>
                      </a:srgbClr>
                    </a:solidFill>
                  </a:tcPr>
                </a:tc>
                <a:extLst>
                  <a:ext uri="{0D108BD9-81ED-4DB2-BD59-A6C34878D82A}">
                    <a16:rowId xmlns:a16="http://schemas.microsoft.com/office/drawing/2014/main" val="1390735128"/>
                  </a:ext>
                </a:extLst>
              </a:tr>
              <a:tr h="108000">
                <a:tc>
                  <a:txBody>
                    <a:bodyPr/>
                    <a:lstStyle/>
                    <a:p>
                      <a:r>
                        <a:rPr lang="en-GB" sz="100" dirty="0">
                          <a:solidFill>
                            <a:srgbClr val="005C84"/>
                          </a:solidFill>
                          <a:effectLst/>
                        </a:rPr>
                        <a:t> </a:t>
                      </a:r>
                      <a:endParaRPr lang="en-GB" dirty="0">
                        <a:solidFill>
                          <a:srgbClr val="005C84"/>
                        </a:solidFill>
                        <a:effectLst/>
                      </a:endParaRP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5C84"/>
                    </a:solidFill>
                  </a:tcPr>
                </a:tc>
                <a:extLst>
                  <a:ext uri="{0D108BD9-81ED-4DB2-BD59-A6C34878D82A}">
                    <a16:rowId xmlns:a16="http://schemas.microsoft.com/office/drawing/2014/main" val="2759311588"/>
                  </a:ext>
                </a:extLst>
              </a:tr>
            </a:tbl>
          </a:graphicData>
        </a:graphic>
      </p:graphicFrame>
      <p:sp>
        <p:nvSpPr>
          <p:cNvPr id="92" name="Rectangle 91">
            <a:extLst>
              <a:ext uri="{FF2B5EF4-FFF2-40B4-BE49-F238E27FC236}">
                <a16:creationId xmlns:a16="http://schemas.microsoft.com/office/drawing/2014/main" id="{287CAB96-A50C-4358-AC20-F81DDDA57243}"/>
              </a:ext>
            </a:extLst>
          </p:cNvPr>
          <p:cNvSpPr/>
          <p:nvPr/>
        </p:nvSpPr>
        <p:spPr>
          <a:xfrm>
            <a:off x="342231" y="194172"/>
            <a:ext cx="16410663" cy="18466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5400" dirty="0">
                <a:solidFill>
                  <a:srgbClr val="F8FCFE"/>
                </a:solidFill>
              </a:rPr>
              <a:t>        Federation: A Multi-Vendor Internet of Things</a:t>
            </a:r>
          </a:p>
          <a:p>
            <a:r>
              <a:rPr lang="en-GB" sz="1600" dirty="0"/>
              <a:t> </a:t>
            </a:r>
          </a:p>
          <a:p>
            <a:r>
              <a:rPr lang="en-GB" sz="2800" dirty="0">
                <a:solidFill>
                  <a:srgbClr val="90C7F0"/>
                </a:solidFill>
              </a:rPr>
              <a:t>Team 30: </a:t>
            </a:r>
            <a:r>
              <a:rPr lang="en-GB" sz="2800" dirty="0" err="1">
                <a:solidFill>
                  <a:srgbClr val="90C7F0"/>
                </a:solidFill>
              </a:rPr>
              <a:t>Adib</a:t>
            </a:r>
            <a:r>
              <a:rPr lang="en-GB" sz="2800" dirty="0">
                <a:solidFill>
                  <a:srgbClr val="90C7F0"/>
                </a:solidFill>
              </a:rPr>
              <a:t> </a:t>
            </a:r>
            <a:r>
              <a:rPr lang="en-GB" sz="2800" dirty="0" err="1">
                <a:solidFill>
                  <a:srgbClr val="90C7F0"/>
                </a:solidFill>
              </a:rPr>
              <a:t>Pournazari</a:t>
            </a:r>
            <a:r>
              <a:rPr lang="en-GB" sz="2800" dirty="0">
                <a:solidFill>
                  <a:srgbClr val="90C7F0"/>
                </a:solidFill>
              </a:rPr>
              <a:t>, Altay </a:t>
            </a:r>
            <a:r>
              <a:rPr lang="en-GB" sz="2800" dirty="0" err="1">
                <a:solidFill>
                  <a:srgbClr val="90C7F0"/>
                </a:solidFill>
              </a:rPr>
              <a:t>Adademir</a:t>
            </a:r>
            <a:r>
              <a:rPr lang="en-GB" sz="2800" dirty="0">
                <a:solidFill>
                  <a:srgbClr val="90C7F0"/>
                </a:solidFill>
              </a:rPr>
              <a:t>, Dennis </a:t>
            </a:r>
            <a:r>
              <a:rPr lang="en-GB" sz="2800" dirty="0" err="1">
                <a:solidFill>
                  <a:srgbClr val="90C7F0"/>
                </a:solidFill>
              </a:rPr>
              <a:t>Parchkov</a:t>
            </a:r>
            <a:r>
              <a:rPr lang="en-GB" sz="2800" dirty="0">
                <a:solidFill>
                  <a:srgbClr val="90C7F0"/>
                </a:solidFill>
              </a:rPr>
              <a:t>, Edmond </a:t>
            </a:r>
            <a:r>
              <a:rPr lang="en-GB" sz="2800" dirty="0" err="1">
                <a:solidFill>
                  <a:srgbClr val="90C7F0"/>
                </a:solidFill>
              </a:rPr>
              <a:t>Ipindamitan</a:t>
            </a:r>
            <a:r>
              <a:rPr lang="en-GB" sz="2800" dirty="0">
                <a:solidFill>
                  <a:srgbClr val="90C7F0"/>
                </a:solidFill>
              </a:rPr>
              <a:t>, and Matthew Consterdine.</a:t>
            </a:r>
          </a:p>
          <a:p>
            <a:r>
              <a:rPr lang="en-GB" sz="2800" dirty="0">
                <a:solidFill>
                  <a:srgbClr val="90C7F0"/>
                </a:solidFill>
              </a:rPr>
              <a:t>Supervised by Mohammed El-Hajjar, examined by Mike Wald.</a:t>
            </a:r>
          </a:p>
        </p:txBody>
      </p:sp>
      <p:sp>
        <p:nvSpPr>
          <p:cNvPr id="132" name="Rectangle 131">
            <a:extLst>
              <a:ext uri="{FF2B5EF4-FFF2-40B4-BE49-F238E27FC236}">
                <a16:creationId xmlns:a16="http://schemas.microsoft.com/office/drawing/2014/main" id="{B3AE31C7-6CC9-456A-B7F2-1DAFA0D88B75}"/>
              </a:ext>
            </a:extLst>
          </p:cNvPr>
          <p:cNvSpPr/>
          <p:nvPr/>
        </p:nvSpPr>
        <p:spPr>
          <a:xfrm>
            <a:off x="366533" y="28911960"/>
            <a:ext cx="15935648" cy="10241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r>
              <a:rPr lang="en-GB" sz="1600" b="1" dirty="0">
                <a:solidFill>
                  <a:srgbClr val="90C7F0"/>
                </a:solidFill>
              </a:rPr>
              <a:t>Footnotes</a:t>
            </a:r>
          </a:p>
          <a:p>
            <a:pPr marL="273050" indent="-247650">
              <a:buFont typeface="+mj-lt"/>
              <a:buAutoNum type="arabicPeriod"/>
            </a:pPr>
            <a:r>
              <a:rPr lang="en-GB" sz="1600" spc="-100" dirty="0">
                <a:solidFill>
                  <a:srgbClr val="90C7F0"/>
                </a:solidFill>
              </a:rPr>
              <a:t>oneM2M Technical Specifications: </a:t>
            </a:r>
            <a:r>
              <a:rPr lang="en-GB" sz="1600" u="sng" spc="-100" dirty="0">
                <a:solidFill>
                  <a:srgbClr val="90C7F0"/>
                </a:solidFill>
              </a:rPr>
              <a:t>https://onem2m.org/technical/published-documents</a:t>
            </a:r>
          </a:p>
          <a:p>
            <a:pPr marL="273050" indent="-247650">
              <a:buFont typeface="+mj-lt"/>
              <a:buAutoNum type="arabicPeriod"/>
            </a:pPr>
            <a:r>
              <a:rPr lang="en-GB" sz="1600" spc="-100" dirty="0">
                <a:solidFill>
                  <a:srgbClr val="90C7F0"/>
                </a:solidFill>
              </a:rPr>
              <a:t>Eclipse OM2M Project Homepage: </a:t>
            </a:r>
            <a:r>
              <a:rPr lang="en-GB" sz="1600" u="sng" spc="-100" dirty="0">
                <a:solidFill>
                  <a:srgbClr val="90C7F0"/>
                </a:solidFill>
              </a:rPr>
              <a:t>https://www.eclipse.org/om2m</a:t>
            </a:r>
          </a:p>
          <a:p>
            <a:pPr marL="273050" indent="-247650">
              <a:buFont typeface="+mj-lt"/>
              <a:buAutoNum type="arabicPeriod"/>
            </a:pPr>
            <a:r>
              <a:rPr lang="en-GB" sz="1600" spc="-100" dirty="0" err="1">
                <a:solidFill>
                  <a:srgbClr val="90C7F0"/>
                </a:solidFill>
              </a:rPr>
              <a:t>OpenMTC</a:t>
            </a:r>
            <a:r>
              <a:rPr lang="en-GB" sz="1600" spc="-100" dirty="0">
                <a:solidFill>
                  <a:srgbClr val="90C7F0"/>
                </a:solidFill>
              </a:rPr>
              <a:t>  Project Homepage: </a:t>
            </a:r>
            <a:r>
              <a:rPr lang="en-GB" sz="1600" u="sng" spc="-100" dirty="0">
                <a:solidFill>
                  <a:srgbClr val="90C7F0"/>
                </a:solidFill>
              </a:rPr>
              <a:t>http://www.openmtc.org</a:t>
            </a:r>
          </a:p>
          <a:p>
            <a:pPr marL="273050" indent="-247650">
              <a:buFont typeface="+mj-lt"/>
              <a:buAutoNum type="arabicPeriod"/>
            </a:pPr>
            <a:r>
              <a:rPr lang="en-GB" sz="1600" spc="-100" dirty="0">
                <a:solidFill>
                  <a:srgbClr val="90C7F0"/>
                </a:solidFill>
              </a:rPr>
              <a:t>oneTRANSPORT Data Marketplace: </a:t>
            </a:r>
            <a:r>
              <a:rPr lang="en-GB" sz="1600" u="sng" spc="-100" dirty="0">
                <a:solidFill>
                  <a:srgbClr val="90C7F0"/>
                </a:solidFill>
              </a:rPr>
              <a:t>https://onetransport.io</a:t>
            </a:r>
          </a:p>
        </p:txBody>
      </p:sp>
      <p:pic>
        <p:nvPicPr>
          <p:cNvPr id="231" name="Picture 230">
            <a:extLst>
              <a:ext uri="{FF2B5EF4-FFF2-40B4-BE49-F238E27FC236}">
                <a16:creationId xmlns:a16="http://schemas.microsoft.com/office/drawing/2014/main" id="{C1C79C1E-75EA-438F-BA46-12817F855AE6}"/>
              </a:ext>
            </a:extLst>
          </p:cNvPr>
          <p:cNvPicPr>
            <a:picLocks noChangeAspect="1"/>
          </p:cNvPicPr>
          <p:nvPr/>
        </p:nvPicPr>
        <p:blipFill>
          <a:blip r:embed="rId8" cstate="print">
            <a:extLst>
              <a:ext uri="{BEBA8EAE-BF5A-486C-A8C5-ECC9F3942E4B}">
                <a14:imgProps xmlns:a14="http://schemas.microsoft.com/office/drawing/2010/main">
                  <a14:imgLayer r:embed="rId9">
                    <a14:imgEffect>
                      <a14:colorTemperature colorTemp="5300"/>
                    </a14:imgEffect>
                  </a14:imgLayer>
                </a14:imgProps>
              </a:ext>
              <a:ext uri="{28A0092B-C50C-407E-A947-70E740481C1C}">
                <a14:useLocalDpi xmlns:a14="http://schemas.microsoft.com/office/drawing/2010/main" val="0"/>
              </a:ext>
            </a:extLst>
          </a:blip>
          <a:stretch>
            <a:fillRect/>
          </a:stretch>
        </p:blipFill>
        <p:spPr>
          <a:xfrm>
            <a:off x="17557572" y="1407766"/>
            <a:ext cx="3466051" cy="396703"/>
          </a:xfrm>
          <a:prstGeom prst="rect">
            <a:avLst/>
          </a:prstGeom>
        </p:spPr>
      </p:pic>
      <p:graphicFrame>
        <p:nvGraphicFramePr>
          <p:cNvPr id="101" name="Table 100">
            <a:extLst>
              <a:ext uri="{FF2B5EF4-FFF2-40B4-BE49-F238E27FC236}">
                <a16:creationId xmlns:a16="http://schemas.microsoft.com/office/drawing/2014/main" id="{7BD2957F-4B32-4420-AAD1-2F989BFCE16F}"/>
              </a:ext>
            </a:extLst>
          </p:cNvPr>
          <p:cNvGraphicFramePr>
            <a:graphicFrameLocks noGrp="1"/>
          </p:cNvGraphicFramePr>
          <p:nvPr>
            <p:extLst>
              <p:ext uri="{D42A27DB-BD31-4B8C-83A1-F6EECF244321}">
                <p14:modId xmlns:p14="http://schemas.microsoft.com/office/powerpoint/2010/main" val="4279704503"/>
              </p:ext>
            </p:extLst>
          </p:nvPr>
        </p:nvGraphicFramePr>
        <p:xfrm>
          <a:off x="7364789" y="5231391"/>
          <a:ext cx="6979790" cy="5621565"/>
        </p:xfrm>
        <a:graphic>
          <a:graphicData uri="http://schemas.openxmlformats.org/drawingml/2006/table">
            <a:tbl>
              <a:tblPr firstRow="1" bandRow="1">
                <a:tableStyleId>{5C22544A-7EE6-4342-B048-85BDC9FD1C3A}</a:tableStyleId>
              </a:tblPr>
              <a:tblGrid>
                <a:gridCol w="6979790">
                  <a:extLst>
                    <a:ext uri="{9D8B030D-6E8A-4147-A177-3AD203B41FA5}">
                      <a16:colId xmlns:a16="http://schemas.microsoft.com/office/drawing/2014/main" val="650371637"/>
                    </a:ext>
                  </a:extLst>
                </a:gridCol>
              </a:tblGrid>
              <a:tr h="5513565">
                <a:tc>
                  <a:txBody>
                    <a:bodyPr/>
                    <a:lstStyle/>
                    <a:p>
                      <a:pPr>
                        <a:lnSpc>
                          <a:spcPct val="103000"/>
                        </a:lnSpc>
                      </a:pPr>
                      <a:r>
                        <a:rPr lang="en-GB" sz="2400" dirty="0">
                          <a:solidFill>
                            <a:srgbClr val="005C84"/>
                          </a:solidFill>
                        </a:rPr>
                        <a:t>Background</a:t>
                      </a:r>
                    </a:p>
                    <a:p>
                      <a:pPr algn="just">
                        <a:lnSpc>
                          <a:spcPct val="103000"/>
                        </a:lnSpc>
                        <a:spcAft>
                          <a:spcPts val="0"/>
                        </a:spcAft>
                      </a:pPr>
                      <a:r>
                        <a:rPr lang="en-GB" sz="2400" b="0" dirty="0">
                          <a:solidFill>
                            <a:srgbClr val="005C84"/>
                          </a:solidFill>
                        </a:rPr>
                        <a:t>oneM2M</a:t>
                      </a:r>
                      <a:r>
                        <a:rPr lang="en-GB" sz="2400" b="0" baseline="30000" dirty="0">
                          <a:solidFill>
                            <a:srgbClr val="005C84"/>
                          </a:solidFill>
                        </a:rPr>
                        <a:t>1</a:t>
                      </a:r>
                      <a:r>
                        <a:rPr lang="en-GB" sz="2400" b="0" dirty="0">
                          <a:solidFill>
                            <a:srgbClr val="005C84"/>
                          </a:solidFill>
                        </a:rPr>
                        <a:t> is a global standards organisation focusing on standardising Machine to Machine communication. They have created many specifications which supply a framework helping Internet of Things vendors to develop secure and interoperable products. oneM2M is comprised of three distinct layers: the application layer which is where the team will work, the common services layer which provides functionality, and the network services layer which abstracts away the underlying protocol. Armed with this knowledge, the team created a plan: develop a oneM2M application that would read and federate data between gateway and server, and between server and oneTRANSPORT.</a:t>
                      </a:r>
                    </a:p>
                  </a:txBody>
                  <a:tcPr marL="108000" marR="108000" marT="108000" marB="108000">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390735128"/>
                  </a:ext>
                </a:extLst>
              </a:tr>
              <a:tr h="108000">
                <a:tc>
                  <a:txBody>
                    <a:bodyPr/>
                    <a:lstStyle/>
                    <a:p>
                      <a:r>
                        <a:rPr lang="en-GB" sz="100" dirty="0">
                          <a:solidFill>
                            <a:srgbClr val="005C84"/>
                          </a:solidFill>
                        </a:rPr>
                        <a:t> </a:t>
                      </a:r>
                      <a:endParaRPr lang="en-GB" dirty="0">
                        <a:solidFill>
                          <a:srgbClr val="005C84"/>
                        </a:solidFill>
                      </a:endParaRP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5C84"/>
                    </a:solidFill>
                  </a:tcPr>
                </a:tc>
                <a:extLst>
                  <a:ext uri="{0D108BD9-81ED-4DB2-BD59-A6C34878D82A}">
                    <a16:rowId xmlns:a16="http://schemas.microsoft.com/office/drawing/2014/main" val="2759311588"/>
                  </a:ext>
                </a:extLst>
              </a:tr>
            </a:tbl>
          </a:graphicData>
        </a:graphic>
      </p:graphicFrame>
      <p:graphicFrame>
        <p:nvGraphicFramePr>
          <p:cNvPr id="103" name="Table 102">
            <a:extLst>
              <a:ext uri="{FF2B5EF4-FFF2-40B4-BE49-F238E27FC236}">
                <a16:creationId xmlns:a16="http://schemas.microsoft.com/office/drawing/2014/main" id="{9C8695BD-4E62-4466-93B3-9529F58D644B}"/>
              </a:ext>
            </a:extLst>
          </p:cNvPr>
          <p:cNvGraphicFramePr>
            <a:graphicFrameLocks noGrp="1"/>
          </p:cNvGraphicFramePr>
          <p:nvPr>
            <p:extLst>
              <p:ext uri="{D42A27DB-BD31-4B8C-83A1-F6EECF244321}">
                <p14:modId xmlns:p14="http://schemas.microsoft.com/office/powerpoint/2010/main" val="3540831702"/>
              </p:ext>
            </p:extLst>
          </p:nvPr>
        </p:nvGraphicFramePr>
        <p:xfrm>
          <a:off x="7364790" y="26167053"/>
          <a:ext cx="13658834" cy="2518560"/>
        </p:xfrm>
        <a:graphic>
          <a:graphicData uri="http://schemas.openxmlformats.org/drawingml/2006/table">
            <a:tbl>
              <a:tblPr firstRow="1" bandRow="1">
                <a:effectLst/>
                <a:tableStyleId>{5C22544A-7EE6-4342-B048-85BDC9FD1C3A}</a:tableStyleId>
              </a:tblPr>
              <a:tblGrid>
                <a:gridCol w="13658834">
                  <a:extLst>
                    <a:ext uri="{9D8B030D-6E8A-4147-A177-3AD203B41FA5}">
                      <a16:colId xmlns:a16="http://schemas.microsoft.com/office/drawing/2014/main" val="650371637"/>
                    </a:ext>
                  </a:extLst>
                </a:gridCol>
              </a:tblGrid>
              <a:tr h="2402570">
                <a:tc>
                  <a:txBody>
                    <a:bodyPr/>
                    <a:lstStyle/>
                    <a:p>
                      <a:r>
                        <a:rPr lang="en-GB" sz="2400" dirty="0">
                          <a:solidFill>
                            <a:srgbClr val="005C84"/>
                          </a:solidFill>
                        </a:rPr>
                        <a:t>Conclusion</a:t>
                      </a:r>
                    </a:p>
                    <a:p>
                      <a:pPr algn="just"/>
                      <a:r>
                        <a:rPr lang="en-GB" sz="2400" b="0" dirty="0">
                          <a:solidFill>
                            <a:srgbClr val="005C84"/>
                          </a:solidFill>
                        </a:rPr>
                        <a:t>The project successfully demonstrated federation between gateway and client, different implementations of the oneM2M standard, and specifically with </a:t>
                      </a:r>
                      <a:r>
                        <a:rPr lang="en-GB" sz="2400" b="0" dirty="0" err="1">
                          <a:solidFill>
                            <a:srgbClr val="005C84"/>
                          </a:solidFill>
                        </a:rPr>
                        <a:t>InterDigital’s</a:t>
                      </a:r>
                      <a:r>
                        <a:rPr lang="en-GB" sz="2400" b="0" dirty="0">
                          <a:solidFill>
                            <a:srgbClr val="005C84"/>
                          </a:solidFill>
                        </a:rPr>
                        <a:t> oneTRANSPORT platform. Video streaming was proven feasible with </a:t>
                      </a:r>
                      <a:r>
                        <a:rPr lang="en-GB" sz="2400" b="0" dirty="0" err="1">
                          <a:solidFill>
                            <a:srgbClr val="005C84"/>
                          </a:solidFill>
                        </a:rPr>
                        <a:t>OpenMTC</a:t>
                      </a:r>
                      <a:r>
                        <a:rPr lang="en-GB" sz="2400" b="0" dirty="0">
                          <a:solidFill>
                            <a:srgbClr val="005C84"/>
                          </a:solidFill>
                        </a:rPr>
                        <a:t> providing a stable 20 frames per second. A Raspberry Pi powered platform was developed. And finally, if more companies adopt the standard, interoperability will create a network of interconnected devices. Communication will enrich Internet of Things data and help change the world.</a:t>
                      </a:r>
                    </a:p>
                  </a:txBody>
                  <a:tcPr marL="108000" marR="108000" marT="108000" marB="108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8FCFE">
                        <a:alpha val="90000"/>
                      </a:srgbClr>
                    </a:solidFill>
                  </a:tcPr>
                </a:tc>
                <a:extLst>
                  <a:ext uri="{0D108BD9-81ED-4DB2-BD59-A6C34878D82A}">
                    <a16:rowId xmlns:a16="http://schemas.microsoft.com/office/drawing/2014/main" val="1390735128"/>
                  </a:ext>
                </a:extLst>
              </a:tr>
              <a:tr h="108000">
                <a:tc>
                  <a:txBody>
                    <a:bodyPr/>
                    <a:lstStyle/>
                    <a:p>
                      <a:r>
                        <a:rPr lang="en-GB" sz="100" dirty="0">
                          <a:solidFill>
                            <a:srgbClr val="005C84"/>
                          </a:solidFill>
                        </a:rPr>
                        <a:t> </a:t>
                      </a:r>
                      <a:endParaRPr lang="en-GB" dirty="0">
                        <a:solidFill>
                          <a:srgbClr val="005C84"/>
                        </a:solidFill>
                      </a:endParaRP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5C84"/>
                    </a:solidFill>
                  </a:tcPr>
                </a:tc>
                <a:extLst>
                  <a:ext uri="{0D108BD9-81ED-4DB2-BD59-A6C34878D82A}">
                    <a16:rowId xmlns:a16="http://schemas.microsoft.com/office/drawing/2014/main" val="2759311588"/>
                  </a:ext>
                </a:extLst>
              </a:tr>
            </a:tbl>
          </a:graphicData>
        </a:graphic>
      </p:graphicFrame>
      <p:graphicFrame>
        <p:nvGraphicFramePr>
          <p:cNvPr id="110" name="Table 109">
            <a:extLst>
              <a:ext uri="{FF2B5EF4-FFF2-40B4-BE49-F238E27FC236}">
                <a16:creationId xmlns:a16="http://schemas.microsoft.com/office/drawing/2014/main" id="{22979B92-EAD5-4DAF-B47E-3E09AC0E2188}"/>
              </a:ext>
            </a:extLst>
          </p:cNvPr>
          <p:cNvGraphicFramePr>
            <a:graphicFrameLocks noGrp="1"/>
          </p:cNvGraphicFramePr>
          <p:nvPr>
            <p:extLst>
              <p:ext uri="{D42A27DB-BD31-4B8C-83A1-F6EECF244321}">
                <p14:modId xmlns:p14="http://schemas.microsoft.com/office/powerpoint/2010/main" val="219087748"/>
              </p:ext>
            </p:extLst>
          </p:nvPr>
        </p:nvGraphicFramePr>
        <p:xfrm>
          <a:off x="342232" y="26158271"/>
          <a:ext cx="6662124" cy="2515759"/>
        </p:xfrm>
        <a:graphic>
          <a:graphicData uri="http://schemas.openxmlformats.org/drawingml/2006/table">
            <a:tbl>
              <a:tblPr firstRow="1" bandRow="1">
                <a:tableStyleId>{5C22544A-7EE6-4342-B048-85BDC9FD1C3A}</a:tableStyleId>
              </a:tblPr>
              <a:tblGrid>
                <a:gridCol w="6662124">
                  <a:extLst>
                    <a:ext uri="{9D8B030D-6E8A-4147-A177-3AD203B41FA5}">
                      <a16:colId xmlns:a16="http://schemas.microsoft.com/office/drawing/2014/main" val="650371637"/>
                    </a:ext>
                  </a:extLst>
                </a:gridCol>
              </a:tblGrid>
              <a:tr h="2405371">
                <a:tc>
                  <a:txBody>
                    <a:bodyPr/>
                    <a:lstStyle/>
                    <a:p>
                      <a:r>
                        <a:rPr lang="en-GB" sz="2400" dirty="0">
                          <a:solidFill>
                            <a:srgbClr val="005C84"/>
                          </a:solidFill>
                        </a:rPr>
                        <a:t>Future Work</a:t>
                      </a:r>
                    </a:p>
                    <a:p>
                      <a:pPr marL="342900" indent="-342900" algn="just">
                        <a:buFont typeface="Arial" panose="020B0604020202020204" pitchFamily="34" charset="0"/>
                        <a:buChar char="•"/>
                      </a:pPr>
                      <a:r>
                        <a:rPr lang="en-GB" sz="2400" b="0" dirty="0">
                          <a:solidFill>
                            <a:srgbClr val="005C84"/>
                          </a:solidFill>
                        </a:rPr>
                        <a:t>Investigate additional federation mechanisms.</a:t>
                      </a:r>
                    </a:p>
                    <a:p>
                      <a:pPr marL="342900" indent="-342900" algn="just">
                        <a:buFont typeface="Arial" panose="020B0604020202020204" pitchFamily="34" charset="0"/>
                        <a:buChar char="•"/>
                      </a:pPr>
                      <a:r>
                        <a:rPr lang="en-GB" sz="2400" b="0" dirty="0">
                          <a:solidFill>
                            <a:srgbClr val="005C84"/>
                          </a:solidFill>
                        </a:rPr>
                        <a:t>Increase complexity and scale, to test the design.</a:t>
                      </a:r>
                    </a:p>
                    <a:p>
                      <a:pPr marL="342900" indent="-342900" algn="just">
                        <a:buFont typeface="Arial" panose="020B0604020202020204" pitchFamily="34" charset="0"/>
                        <a:buChar char="•"/>
                      </a:pPr>
                      <a:r>
                        <a:rPr lang="en-GB" sz="2400" b="0" dirty="0">
                          <a:solidFill>
                            <a:srgbClr val="005C84"/>
                          </a:solidFill>
                        </a:rPr>
                        <a:t>Explore new environments using </a:t>
                      </a:r>
                      <a:r>
                        <a:rPr lang="en-GB" sz="2400" b="0" dirty="0" err="1">
                          <a:solidFill>
                            <a:srgbClr val="005C84"/>
                          </a:solidFill>
                        </a:rPr>
                        <a:t>CoAP</a:t>
                      </a:r>
                      <a:r>
                        <a:rPr lang="en-GB" sz="2400" b="0" dirty="0">
                          <a:solidFill>
                            <a:srgbClr val="005C84"/>
                          </a:solidFill>
                        </a:rPr>
                        <a:t> or MQTT.</a:t>
                      </a:r>
                    </a:p>
                    <a:p>
                      <a:pPr marL="342900" indent="-342900" algn="just">
                        <a:buFont typeface="Arial" panose="020B0604020202020204" pitchFamily="34" charset="0"/>
                        <a:buChar char="•"/>
                      </a:pPr>
                      <a:r>
                        <a:rPr lang="en-GB" sz="2400" b="0" dirty="0">
                          <a:solidFill>
                            <a:srgbClr val="005C84"/>
                          </a:solidFill>
                        </a:rPr>
                        <a:t>Improve video streaming with a MJPEG proxy.</a:t>
                      </a:r>
                    </a:p>
                    <a:p>
                      <a:pPr marL="342900" indent="-342900" algn="just">
                        <a:buFont typeface="Arial" panose="020B0604020202020204" pitchFamily="34" charset="0"/>
                        <a:buChar char="•"/>
                      </a:pPr>
                      <a:r>
                        <a:rPr lang="en-GB" sz="2400" b="0" dirty="0">
                          <a:solidFill>
                            <a:srgbClr val="005C84"/>
                          </a:solidFill>
                        </a:rPr>
                        <a:t>Visualise data with an interactive dashboard.</a:t>
                      </a:r>
                    </a:p>
                  </a:txBody>
                  <a:tcPr marL="108000" marR="108000" marT="108000" marB="108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8FCFE">
                        <a:alpha val="90000"/>
                      </a:srgbClr>
                    </a:solidFill>
                  </a:tcPr>
                </a:tc>
                <a:extLst>
                  <a:ext uri="{0D108BD9-81ED-4DB2-BD59-A6C34878D82A}">
                    <a16:rowId xmlns:a16="http://schemas.microsoft.com/office/drawing/2014/main" val="1390735128"/>
                  </a:ext>
                </a:extLst>
              </a:tr>
              <a:tr h="105199">
                <a:tc>
                  <a:txBody>
                    <a:bodyPr/>
                    <a:lstStyle/>
                    <a:p>
                      <a:r>
                        <a:rPr lang="en-GB" sz="100" dirty="0">
                          <a:solidFill>
                            <a:srgbClr val="005C84"/>
                          </a:solidFill>
                        </a:rPr>
                        <a:t> </a:t>
                      </a:r>
                      <a:endParaRPr lang="en-GB" dirty="0">
                        <a:solidFill>
                          <a:srgbClr val="005C84"/>
                        </a:solidFill>
                      </a:endParaRP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5C84"/>
                    </a:solidFill>
                  </a:tcPr>
                </a:tc>
                <a:extLst>
                  <a:ext uri="{0D108BD9-81ED-4DB2-BD59-A6C34878D82A}">
                    <a16:rowId xmlns:a16="http://schemas.microsoft.com/office/drawing/2014/main" val="2759311588"/>
                  </a:ext>
                </a:extLst>
              </a:tr>
            </a:tbl>
          </a:graphicData>
        </a:graphic>
      </p:graphicFrame>
      <p:sp>
        <p:nvSpPr>
          <p:cNvPr id="68" name="Freeform: Shape 67">
            <a:extLst>
              <a:ext uri="{FF2B5EF4-FFF2-40B4-BE49-F238E27FC236}">
                <a16:creationId xmlns:a16="http://schemas.microsoft.com/office/drawing/2014/main" id="{269256E2-8B5A-4E77-9A6E-1F38CDD4094F}"/>
              </a:ext>
            </a:extLst>
          </p:cNvPr>
          <p:cNvSpPr/>
          <p:nvPr/>
        </p:nvSpPr>
        <p:spPr>
          <a:xfrm>
            <a:off x="16752894" y="29030583"/>
            <a:ext cx="4173553" cy="912965"/>
          </a:xfrm>
          <a:custGeom>
            <a:avLst/>
            <a:gdLst/>
            <a:ahLst/>
            <a:cxnLst/>
            <a:rect l="0" t="0" r="0" b="0"/>
            <a:pathLst>
              <a:path w="4173552" h="912964">
                <a:moveTo>
                  <a:pt x="2738490" y="9842"/>
                </a:moveTo>
                <a:cubicBezTo>
                  <a:pt x="2708166" y="9842"/>
                  <a:pt x="2672469" y="28193"/>
                  <a:pt x="2672469" y="66498"/>
                </a:cubicBezTo>
                <a:cubicBezTo>
                  <a:pt x="2672469" y="92687"/>
                  <a:pt x="2688329" y="109055"/>
                  <a:pt x="2719330" y="124367"/>
                </a:cubicBezTo>
                <a:cubicBezTo>
                  <a:pt x="2749967" y="140031"/>
                  <a:pt x="2773130" y="145861"/>
                  <a:pt x="2773130" y="176536"/>
                </a:cubicBezTo>
                <a:cubicBezTo>
                  <a:pt x="2773130" y="192148"/>
                  <a:pt x="2764066" y="219341"/>
                  <a:pt x="2729530" y="219341"/>
                </a:cubicBezTo>
                <a:cubicBezTo>
                  <a:pt x="2695398" y="219341"/>
                  <a:pt x="2678338" y="190178"/>
                  <a:pt x="2671648" y="167172"/>
                </a:cubicBezTo>
                <a:lnTo>
                  <a:pt x="2672469" y="214854"/>
                </a:lnTo>
                <a:cubicBezTo>
                  <a:pt x="2684286" y="221545"/>
                  <a:pt x="2704123" y="232788"/>
                  <a:pt x="2731968" y="232788"/>
                </a:cubicBezTo>
                <a:cubicBezTo>
                  <a:pt x="2766127" y="232788"/>
                  <a:pt x="2802475" y="207473"/>
                  <a:pt x="2802475" y="167576"/>
                </a:cubicBezTo>
                <a:cubicBezTo>
                  <a:pt x="2802475" y="124797"/>
                  <a:pt x="2772452" y="115146"/>
                  <a:pt x="2742155" y="99508"/>
                </a:cubicBezTo>
                <a:cubicBezTo>
                  <a:pt x="2711479" y="84483"/>
                  <a:pt x="2698554" y="76814"/>
                  <a:pt x="2698554" y="56716"/>
                </a:cubicBezTo>
                <a:cubicBezTo>
                  <a:pt x="2698554" y="42983"/>
                  <a:pt x="2706836" y="22884"/>
                  <a:pt x="2734003" y="22884"/>
                </a:cubicBezTo>
                <a:cubicBezTo>
                  <a:pt x="2764040" y="22884"/>
                  <a:pt x="2781934" y="48760"/>
                  <a:pt x="2785768" y="64046"/>
                </a:cubicBezTo>
                <a:lnTo>
                  <a:pt x="2784138" y="22076"/>
                </a:lnTo>
                <a:cubicBezTo>
                  <a:pt x="2769139" y="12124"/>
                  <a:pt x="2750267" y="9842"/>
                  <a:pt x="2738490" y="9842"/>
                </a:cubicBezTo>
                <a:close/>
                <a:moveTo>
                  <a:pt x="3446442" y="9842"/>
                </a:moveTo>
                <a:cubicBezTo>
                  <a:pt x="3381243" y="7638"/>
                  <a:pt x="3343094" y="66511"/>
                  <a:pt x="3341698" y="118263"/>
                </a:cubicBezTo>
                <a:cubicBezTo>
                  <a:pt x="3340303" y="184075"/>
                  <a:pt x="3387790" y="231536"/>
                  <a:pt x="3441146" y="232788"/>
                </a:cubicBezTo>
                <a:cubicBezTo>
                  <a:pt x="3487108" y="234444"/>
                  <a:pt x="3542459" y="196335"/>
                  <a:pt x="3543855" y="123558"/>
                </a:cubicBezTo>
                <a:cubicBezTo>
                  <a:pt x="3545199" y="50678"/>
                  <a:pt x="3491894" y="10846"/>
                  <a:pt x="3446442" y="9842"/>
                </a:cubicBezTo>
                <a:close/>
                <a:moveTo>
                  <a:pt x="1637637" y="12698"/>
                </a:moveTo>
                <a:cubicBezTo>
                  <a:pt x="1642397" y="15281"/>
                  <a:pt x="1647419" y="20015"/>
                  <a:pt x="1647419" y="27371"/>
                </a:cubicBezTo>
                <a:lnTo>
                  <a:pt x="1647419" y="161459"/>
                </a:lnTo>
                <a:cubicBezTo>
                  <a:pt x="1647419" y="215481"/>
                  <a:pt x="1694619" y="232788"/>
                  <a:pt x="1729742" y="232788"/>
                </a:cubicBezTo>
                <a:cubicBezTo>
                  <a:pt x="1769691" y="232788"/>
                  <a:pt x="1803523" y="213433"/>
                  <a:pt x="1803523" y="161055"/>
                </a:cubicBezTo>
                <a:lnTo>
                  <a:pt x="1804331" y="27371"/>
                </a:lnTo>
                <a:cubicBezTo>
                  <a:pt x="1804331" y="20015"/>
                  <a:pt x="1807787" y="15281"/>
                  <a:pt x="1812887" y="12698"/>
                </a:cubicBezTo>
                <a:lnTo>
                  <a:pt x="1777438" y="12698"/>
                </a:lnTo>
                <a:cubicBezTo>
                  <a:pt x="1782537" y="15281"/>
                  <a:pt x="1785994" y="20015"/>
                  <a:pt x="1785994" y="27371"/>
                </a:cubicBezTo>
                <a:lnTo>
                  <a:pt x="1787220" y="162281"/>
                </a:lnTo>
                <a:cubicBezTo>
                  <a:pt x="1787220" y="191052"/>
                  <a:pt x="1773773" y="218115"/>
                  <a:pt x="1730968" y="218115"/>
                </a:cubicBezTo>
                <a:cubicBezTo>
                  <a:pt x="1685920" y="218115"/>
                  <a:pt x="1677990" y="184362"/>
                  <a:pt x="1677990" y="162281"/>
                </a:cubicBezTo>
                <a:lnTo>
                  <a:pt x="1677990" y="27371"/>
                </a:lnTo>
                <a:cubicBezTo>
                  <a:pt x="1677990" y="20015"/>
                  <a:pt x="1683494" y="15281"/>
                  <a:pt x="1688580" y="12698"/>
                </a:cubicBezTo>
                <a:lnTo>
                  <a:pt x="1637637" y="12698"/>
                </a:lnTo>
                <a:close/>
                <a:moveTo>
                  <a:pt x="1832868" y="12698"/>
                </a:moveTo>
                <a:cubicBezTo>
                  <a:pt x="1840224" y="15920"/>
                  <a:pt x="1843993" y="20302"/>
                  <a:pt x="1847541" y="24110"/>
                </a:cubicBezTo>
                <a:cubicBezTo>
                  <a:pt x="1851349" y="29236"/>
                  <a:pt x="1851205" y="29901"/>
                  <a:pt x="1851205" y="39187"/>
                </a:cubicBezTo>
                <a:lnTo>
                  <a:pt x="1851205" y="215663"/>
                </a:lnTo>
                <a:cubicBezTo>
                  <a:pt x="1851205" y="222654"/>
                  <a:pt x="1847841" y="227049"/>
                  <a:pt x="1843054" y="229932"/>
                </a:cubicBezTo>
                <a:lnTo>
                  <a:pt x="1876886" y="229932"/>
                </a:lnTo>
                <a:cubicBezTo>
                  <a:pt x="1871134" y="227049"/>
                  <a:pt x="1867913" y="222654"/>
                  <a:pt x="1867913" y="215663"/>
                </a:cubicBezTo>
                <a:lnTo>
                  <a:pt x="1867913" y="48160"/>
                </a:lnTo>
                <a:cubicBezTo>
                  <a:pt x="1867913" y="51330"/>
                  <a:pt x="2020756" y="236048"/>
                  <a:pt x="2020756" y="236048"/>
                </a:cubicBezTo>
                <a:lnTo>
                  <a:pt x="2020756" y="27371"/>
                </a:lnTo>
                <a:cubicBezTo>
                  <a:pt x="2020756" y="20015"/>
                  <a:pt x="2024212" y="15281"/>
                  <a:pt x="2029312" y="12698"/>
                </a:cubicBezTo>
                <a:lnTo>
                  <a:pt x="1996302" y="12698"/>
                </a:lnTo>
                <a:cubicBezTo>
                  <a:pt x="2001088" y="15281"/>
                  <a:pt x="2004453" y="20015"/>
                  <a:pt x="2004453" y="27371"/>
                </a:cubicBezTo>
                <a:lnTo>
                  <a:pt x="2004453" y="168385"/>
                </a:lnTo>
                <a:lnTo>
                  <a:pt x="1878516" y="12698"/>
                </a:lnTo>
                <a:lnTo>
                  <a:pt x="1832868" y="12698"/>
                </a:lnTo>
                <a:close/>
                <a:moveTo>
                  <a:pt x="2060692" y="12698"/>
                </a:moveTo>
                <a:cubicBezTo>
                  <a:pt x="2065804" y="15281"/>
                  <a:pt x="2069261" y="20041"/>
                  <a:pt x="2069261" y="27371"/>
                </a:cubicBezTo>
                <a:lnTo>
                  <a:pt x="2069261" y="215663"/>
                </a:lnTo>
                <a:cubicBezTo>
                  <a:pt x="2069261" y="222654"/>
                  <a:pt x="2065804" y="227049"/>
                  <a:pt x="2060692" y="229932"/>
                </a:cubicBezTo>
                <a:lnTo>
                  <a:pt x="2107970" y="229932"/>
                </a:lnTo>
                <a:cubicBezTo>
                  <a:pt x="2103184" y="227049"/>
                  <a:pt x="2099819" y="222654"/>
                  <a:pt x="2099819" y="215663"/>
                </a:cubicBezTo>
                <a:lnTo>
                  <a:pt x="2099819" y="27371"/>
                </a:lnTo>
                <a:cubicBezTo>
                  <a:pt x="2099819" y="20041"/>
                  <a:pt x="2103184" y="15281"/>
                  <a:pt x="2107970" y="12698"/>
                </a:cubicBezTo>
                <a:lnTo>
                  <a:pt x="2060692" y="12698"/>
                </a:lnTo>
                <a:close/>
                <a:moveTo>
                  <a:pt x="2125499" y="12698"/>
                </a:moveTo>
                <a:cubicBezTo>
                  <a:pt x="2136051" y="16559"/>
                  <a:pt x="2138724" y="21789"/>
                  <a:pt x="2142206" y="28179"/>
                </a:cubicBezTo>
                <a:cubicBezTo>
                  <a:pt x="2147658" y="39983"/>
                  <a:pt x="2229838" y="238083"/>
                  <a:pt x="2229838" y="238083"/>
                </a:cubicBezTo>
                <a:cubicBezTo>
                  <a:pt x="2229838" y="238083"/>
                  <a:pt x="2304232" y="40648"/>
                  <a:pt x="2309318" y="28179"/>
                </a:cubicBezTo>
                <a:cubicBezTo>
                  <a:pt x="2313127" y="19872"/>
                  <a:pt x="2312422" y="18124"/>
                  <a:pt x="2320730" y="12698"/>
                </a:cubicBezTo>
                <a:lnTo>
                  <a:pt x="2285672" y="12698"/>
                </a:lnTo>
                <a:cubicBezTo>
                  <a:pt x="2293367" y="15920"/>
                  <a:pt x="2293837" y="20511"/>
                  <a:pt x="2290981" y="28179"/>
                </a:cubicBezTo>
                <a:cubicBezTo>
                  <a:pt x="2290981" y="29457"/>
                  <a:pt x="2234729" y="179797"/>
                  <a:pt x="2234729" y="179797"/>
                </a:cubicBezTo>
                <a:cubicBezTo>
                  <a:pt x="2234729" y="179797"/>
                  <a:pt x="2178282" y="32810"/>
                  <a:pt x="2177668" y="31858"/>
                </a:cubicBezTo>
                <a:cubicBezTo>
                  <a:pt x="2175399" y="23836"/>
                  <a:pt x="2175477" y="15920"/>
                  <a:pt x="2183786" y="12698"/>
                </a:cubicBezTo>
                <a:lnTo>
                  <a:pt x="2125499" y="12698"/>
                </a:lnTo>
                <a:close/>
                <a:moveTo>
                  <a:pt x="2333773" y="12698"/>
                </a:moveTo>
                <a:cubicBezTo>
                  <a:pt x="2338898" y="15255"/>
                  <a:pt x="2342733" y="20015"/>
                  <a:pt x="2342733" y="27371"/>
                </a:cubicBezTo>
                <a:lnTo>
                  <a:pt x="2342733" y="215663"/>
                </a:lnTo>
                <a:cubicBezTo>
                  <a:pt x="2342733" y="223319"/>
                  <a:pt x="2338703" y="227049"/>
                  <a:pt x="2332951" y="229932"/>
                </a:cubicBezTo>
                <a:lnTo>
                  <a:pt x="2461340" y="229932"/>
                </a:lnTo>
                <a:lnTo>
                  <a:pt x="2468265" y="194469"/>
                </a:lnTo>
                <a:cubicBezTo>
                  <a:pt x="2456475" y="214581"/>
                  <a:pt x="2444059" y="214450"/>
                  <a:pt x="2409575" y="214450"/>
                </a:cubicBezTo>
                <a:cubicBezTo>
                  <a:pt x="2394524" y="214737"/>
                  <a:pt x="2379499" y="213068"/>
                  <a:pt x="2372495" y="212403"/>
                </a:cubicBezTo>
                <a:lnTo>
                  <a:pt x="2372495" y="118263"/>
                </a:lnTo>
                <a:lnTo>
                  <a:pt x="2424665" y="118263"/>
                </a:lnTo>
                <a:cubicBezTo>
                  <a:pt x="2429112" y="118263"/>
                  <a:pt x="2434460" y="123389"/>
                  <a:pt x="2436077" y="127223"/>
                </a:cubicBezTo>
                <a:lnTo>
                  <a:pt x="2436077" y="92582"/>
                </a:lnTo>
                <a:cubicBezTo>
                  <a:pt x="2434460" y="96469"/>
                  <a:pt x="2429112" y="101543"/>
                  <a:pt x="2424665" y="101543"/>
                </a:cubicBezTo>
                <a:lnTo>
                  <a:pt x="2372495" y="101543"/>
                </a:lnTo>
                <a:lnTo>
                  <a:pt x="2372495" y="29405"/>
                </a:lnTo>
                <a:cubicBezTo>
                  <a:pt x="2372495" y="29405"/>
                  <a:pt x="2421482" y="29810"/>
                  <a:pt x="2427508" y="29810"/>
                </a:cubicBezTo>
                <a:cubicBezTo>
                  <a:pt x="2441242" y="29810"/>
                  <a:pt x="2448037" y="33892"/>
                  <a:pt x="2454414" y="41222"/>
                </a:cubicBezTo>
                <a:lnTo>
                  <a:pt x="2453593" y="12698"/>
                </a:lnTo>
                <a:lnTo>
                  <a:pt x="2333773" y="12698"/>
                </a:lnTo>
                <a:close/>
                <a:moveTo>
                  <a:pt x="2484568" y="12698"/>
                </a:moveTo>
                <a:cubicBezTo>
                  <a:pt x="2489407" y="15255"/>
                  <a:pt x="2493541" y="20015"/>
                  <a:pt x="2493541" y="27371"/>
                </a:cubicBezTo>
                <a:lnTo>
                  <a:pt x="2493541" y="215663"/>
                </a:lnTo>
                <a:cubicBezTo>
                  <a:pt x="2493541" y="222654"/>
                  <a:pt x="2489407" y="227049"/>
                  <a:pt x="2484568" y="229932"/>
                </a:cubicBezTo>
                <a:lnTo>
                  <a:pt x="2532264" y="229932"/>
                </a:lnTo>
                <a:cubicBezTo>
                  <a:pt x="2527451" y="227049"/>
                  <a:pt x="2523291" y="222654"/>
                  <a:pt x="2523291" y="215663"/>
                </a:cubicBezTo>
                <a:lnTo>
                  <a:pt x="2523291" y="129675"/>
                </a:lnTo>
                <a:lnTo>
                  <a:pt x="2542046" y="129675"/>
                </a:lnTo>
                <a:cubicBezTo>
                  <a:pt x="2558636" y="129675"/>
                  <a:pt x="2565092" y="143383"/>
                  <a:pt x="2573426" y="156164"/>
                </a:cubicBezTo>
                <a:cubicBezTo>
                  <a:pt x="2584616" y="174045"/>
                  <a:pt x="2596211" y="191679"/>
                  <a:pt x="2612553" y="215663"/>
                </a:cubicBezTo>
                <a:cubicBezTo>
                  <a:pt x="2617339" y="222341"/>
                  <a:pt x="2626156" y="230753"/>
                  <a:pt x="2638638" y="230753"/>
                </a:cubicBezTo>
                <a:lnTo>
                  <a:pt x="2671244" y="229932"/>
                </a:lnTo>
                <a:cubicBezTo>
                  <a:pt x="2671244" y="229932"/>
                  <a:pt x="2657588" y="224963"/>
                  <a:pt x="2650858" y="217294"/>
                </a:cubicBezTo>
                <a:cubicBezTo>
                  <a:pt x="2636838" y="202269"/>
                  <a:pt x="2602771" y="143930"/>
                  <a:pt x="2602771" y="143930"/>
                </a:cubicBezTo>
                <a:cubicBezTo>
                  <a:pt x="2597958" y="136900"/>
                  <a:pt x="2589090" y="123428"/>
                  <a:pt x="2571796" y="119893"/>
                </a:cubicBezTo>
                <a:cubicBezTo>
                  <a:pt x="2591633" y="118276"/>
                  <a:pt x="2622335" y="100604"/>
                  <a:pt x="2622335" y="66094"/>
                </a:cubicBezTo>
                <a:cubicBezTo>
                  <a:pt x="2622335" y="45982"/>
                  <a:pt x="2608757" y="12698"/>
                  <a:pt x="2544889" y="12698"/>
                </a:cubicBezTo>
                <a:lnTo>
                  <a:pt x="2484568" y="12698"/>
                </a:lnTo>
                <a:close/>
                <a:moveTo>
                  <a:pt x="2822861" y="12698"/>
                </a:moveTo>
                <a:cubicBezTo>
                  <a:pt x="2827986" y="15281"/>
                  <a:pt x="2831416" y="20041"/>
                  <a:pt x="2831416" y="27371"/>
                </a:cubicBezTo>
                <a:lnTo>
                  <a:pt x="2831416" y="215663"/>
                </a:lnTo>
                <a:cubicBezTo>
                  <a:pt x="2831416" y="222654"/>
                  <a:pt x="2827986" y="227049"/>
                  <a:pt x="2822861" y="229932"/>
                </a:cubicBezTo>
                <a:lnTo>
                  <a:pt x="2870139" y="229932"/>
                </a:lnTo>
                <a:cubicBezTo>
                  <a:pt x="2865353" y="227049"/>
                  <a:pt x="2861988" y="222654"/>
                  <a:pt x="2861988" y="215663"/>
                </a:cubicBezTo>
                <a:lnTo>
                  <a:pt x="2861988" y="27371"/>
                </a:lnTo>
                <a:cubicBezTo>
                  <a:pt x="2861988" y="20041"/>
                  <a:pt x="2865353" y="15281"/>
                  <a:pt x="2870139" y="12698"/>
                </a:cubicBezTo>
                <a:lnTo>
                  <a:pt x="2822861" y="12698"/>
                </a:lnTo>
                <a:close/>
                <a:moveTo>
                  <a:pt x="2888477" y="12698"/>
                </a:moveTo>
                <a:lnTo>
                  <a:pt x="2888477" y="42852"/>
                </a:lnTo>
                <a:cubicBezTo>
                  <a:pt x="2891385" y="37753"/>
                  <a:pt x="2897163" y="30227"/>
                  <a:pt x="2904780" y="30227"/>
                </a:cubicBezTo>
                <a:cubicBezTo>
                  <a:pt x="2904780" y="30227"/>
                  <a:pt x="2933421" y="28179"/>
                  <a:pt x="2957353" y="28179"/>
                </a:cubicBezTo>
                <a:lnTo>
                  <a:pt x="2957353" y="215663"/>
                </a:lnTo>
                <a:cubicBezTo>
                  <a:pt x="2957353" y="222654"/>
                  <a:pt x="2954628" y="227049"/>
                  <a:pt x="2949202" y="229932"/>
                </a:cubicBezTo>
                <a:lnTo>
                  <a:pt x="2996480" y="229932"/>
                </a:lnTo>
                <a:cubicBezTo>
                  <a:pt x="2991355" y="227049"/>
                  <a:pt x="2987925" y="222654"/>
                  <a:pt x="2987925" y="215663"/>
                </a:cubicBezTo>
                <a:lnTo>
                  <a:pt x="2987925" y="28179"/>
                </a:lnTo>
                <a:cubicBezTo>
                  <a:pt x="3011284" y="28179"/>
                  <a:pt x="3040094" y="30227"/>
                  <a:pt x="3040094" y="30227"/>
                </a:cubicBezTo>
                <a:cubicBezTo>
                  <a:pt x="3048376" y="30853"/>
                  <a:pt x="3053632" y="37753"/>
                  <a:pt x="3056801" y="42852"/>
                </a:cubicBezTo>
                <a:lnTo>
                  <a:pt x="3056397" y="12698"/>
                </a:lnTo>
                <a:lnTo>
                  <a:pt x="2888477" y="12698"/>
                </a:lnTo>
                <a:close/>
                <a:moveTo>
                  <a:pt x="3063740" y="12698"/>
                </a:moveTo>
                <a:cubicBezTo>
                  <a:pt x="3072648" y="17172"/>
                  <a:pt x="3076534" y="20511"/>
                  <a:pt x="3081673" y="28179"/>
                </a:cubicBezTo>
                <a:lnTo>
                  <a:pt x="3142398" y="128449"/>
                </a:lnTo>
                <a:lnTo>
                  <a:pt x="3142398" y="215663"/>
                </a:lnTo>
                <a:cubicBezTo>
                  <a:pt x="3142398" y="223319"/>
                  <a:pt x="3135681" y="227049"/>
                  <a:pt x="3130582" y="229932"/>
                </a:cubicBezTo>
                <a:lnTo>
                  <a:pt x="3185190" y="229932"/>
                </a:lnTo>
                <a:cubicBezTo>
                  <a:pt x="3179426" y="227049"/>
                  <a:pt x="3173374" y="222654"/>
                  <a:pt x="3173374" y="215663"/>
                </a:cubicBezTo>
                <a:lnTo>
                  <a:pt x="3173374" y="127223"/>
                </a:lnTo>
                <a:lnTo>
                  <a:pt x="3225139" y="30227"/>
                </a:lnTo>
                <a:cubicBezTo>
                  <a:pt x="3228947" y="22519"/>
                  <a:pt x="3234621" y="16585"/>
                  <a:pt x="3243881" y="12698"/>
                </a:cubicBezTo>
                <a:lnTo>
                  <a:pt x="3201493" y="12698"/>
                </a:lnTo>
                <a:cubicBezTo>
                  <a:pt x="3210414" y="15281"/>
                  <a:pt x="3212892" y="19585"/>
                  <a:pt x="3208419" y="28179"/>
                </a:cubicBezTo>
                <a:lnTo>
                  <a:pt x="3164818" y="111324"/>
                </a:lnTo>
                <a:lnTo>
                  <a:pt x="3119978" y="32666"/>
                </a:lnTo>
                <a:cubicBezTo>
                  <a:pt x="3111670" y="17615"/>
                  <a:pt x="3117944" y="15920"/>
                  <a:pt x="3125274" y="12698"/>
                </a:cubicBezTo>
                <a:lnTo>
                  <a:pt x="3063740" y="12698"/>
                </a:lnTo>
                <a:close/>
                <a:moveTo>
                  <a:pt x="3564240" y="12698"/>
                </a:moveTo>
                <a:cubicBezTo>
                  <a:pt x="3569340" y="15255"/>
                  <a:pt x="3573200" y="20015"/>
                  <a:pt x="3573200" y="27371"/>
                </a:cubicBezTo>
                <a:lnTo>
                  <a:pt x="3573200" y="215663"/>
                </a:lnTo>
                <a:cubicBezTo>
                  <a:pt x="3573200" y="223319"/>
                  <a:pt x="3569979" y="227049"/>
                  <a:pt x="3564240" y="229932"/>
                </a:cubicBezTo>
                <a:lnTo>
                  <a:pt x="3612732" y="229932"/>
                </a:lnTo>
                <a:cubicBezTo>
                  <a:pt x="3606967" y="227049"/>
                  <a:pt x="3603367" y="223319"/>
                  <a:pt x="3603367" y="215663"/>
                </a:cubicBezTo>
                <a:lnTo>
                  <a:pt x="3603772" y="118263"/>
                </a:lnTo>
                <a:lnTo>
                  <a:pt x="3656749" y="118263"/>
                </a:lnTo>
                <a:cubicBezTo>
                  <a:pt x="3661197" y="118263"/>
                  <a:pt x="3666218" y="123415"/>
                  <a:pt x="3667757" y="127223"/>
                </a:cubicBezTo>
                <a:lnTo>
                  <a:pt x="3667757" y="92582"/>
                </a:lnTo>
                <a:cubicBezTo>
                  <a:pt x="3666218" y="96417"/>
                  <a:pt x="3661197" y="101543"/>
                  <a:pt x="3656749" y="101543"/>
                </a:cubicBezTo>
                <a:lnTo>
                  <a:pt x="3603772" y="101543"/>
                </a:lnTo>
                <a:lnTo>
                  <a:pt x="3603367" y="28597"/>
                </a:lnTo>
                <a:cubicBezTo>
                  <a:pt x="3603367" y="28597"/>
                  <a:pt x="3656880" y="29158"/>
                  <a:pt x="3664497" y="29810"/>
                </a:cubicBezTo>
                <a:cubicBezTo>
                  <a:pt x="3680161" y="29810"/>
                  <a:pt x="3687334" y="34388"/>
                  <a:pt x="3691808" y="42043"/>
                </a:cubicBezTo>
                <a:lnTo>
                  <a:pt x="3691808" y="12698"/>
                </a:lnTo>
                <a:lnTo>
                  <a:pt x="3564240" y="12698"/>
                </a:lnTo>
                <a:close/>
                <a:moveTo>
                  <a:pt x="3443181" y="23289"/>
                </a:moveTo>
                <a:cubicBezTo>
                  <a:pt x="3484421" y="23289"/>
                  <a:pt x="3510610" y="62729"/>
                  <a:pt x="3510023" y="124367"/>
                </a:cubicBezTo>
                <a:cubicBezTo>
                  <a:pt x="3510023" y="181857"/>
                  <a:pt x="3484734" y="218115"/>
                  <a:pt x="3444003" y="218115"/>
                </a:cubicBezTo>
                <a:cubicBezTo>
                  <a:pt x="3410145" y="218115"/>
                  <a:pt x="3375531" y="186605"/>
                  <a:pt x="3375531" y="116633"/>
                </a:cubicBezTo>
                <a:cubicBezTo>
                  <a:pt x="3375531" y="58216"/>
                  <a:pt x="3402463" y="23289"/>
                  <a:pt x="3443181" y="23289"/>
                </a:cubicBezTo>
                <a:close/>
                <a:moveTo>
                  <a:pt x="2547341" y="25740"/>
                </a:moveTo>
                <a:cubicBezTo>
                  <a:pt x="2581173" y="25740"/>
                  <a:pt x="2590133" y="52282"/>
                  <a:pt x="2590133" y="67306"/>
                </a:cubicBezTo>
                <a:cubicBezTo>
                  <a:pt x="2590133" y="100851"/>
                  <a:pt x="2566331" y="113776"/>
                  <a:pt x="2542046" y="113776"/>
                </a:cubicBezTo>
                <a:cubicBezTo>
                  <a:pt x="2533738" y="113776"/>
                  <a:pt x="2523291" y="112955"/>
                  <a:pt x="2523291" y="112955"/>
                </a:cubicBezTo>
                <a:lnTo>
                  <a:pt x="2523291" y="26549"/>
                </a:lnTo>
                <a:cubicBezTo>
                  <a:pt x="2523291" y="26549"/>
                  <a:pt x="2532955" y="25740"/>
                  <a:pt x="2547341" y="25740"/>
                </a:cubicBezTo>
                <a:close/>
                <a:moveTo>
                  <a:pt x="184641" y="148012"/>
                </a:moveTo>
                <a:cubicBezTo>
                  <a:pt x="140244" y="148012"/>
                  <a:pt x="100426" y="160925"/>
                  <a:pt x="65212" y="186735"/>
                </a:cubicBezTo>
                <a:cubicBezTo>
                  <a:pt x="30010" y="212481"/>
                  <a:pt x="12234" y="248530"/>
                  <a:pt x="12234" y="295144"/>
                </a:cubicBezTo>
                <a:cubicBezTo>
                  <a:pt x="12234" y="328402"/>
                  <a:pt x="22159" y="356899"/>
                  <a:pt x="41579" y="379919"/>
                </a:cubicBezTo>
                <a:cubicBezTo>
                  <a:pt x="60999" y="402938"/>
                  <a:pt x="91518" y="424863"/>
                  <a:pt x="133684" y="445952"/>
                </a:cubicBezTo>
                <a:cubicBezTo>
                  <a:pt x="191957" y="474854"/>
                  <a:pt x="230054" y="495800"/>
                  <a:pt x="247805" y="509117"/>
                </a:cubicBezTo>
                <a:cubicBezTo>
                  <a:pt x="265503" y="522407"/>
                  <a:pt x="274307" y="547030"/>
                  <a:pt x="274307" y="582480"/>
                </a:cubicBezTo>
                <a:cubicBezTo>
                  <a:pt x="274307" y="609699"/>
                  <a:pt x="265503" y="635118"/>
                  <a:pt x="247805" y="658699"/>
                </a:cubicBezTo>
                <a:cubicBezTo>
                  <a:pt x="230054" y="682253"/>
                  <a:pt x="201348" y="693757"/>
                  <a:pt x="161399" y="693757"/>
                </a:cubicBezTo>
                <a:cubicBezTo>
                  <a:pt x="120903" y="693757"/>
                  <a:pt x="88401" y="680701"/>
                  <a:pt x="63999" y="654213"/>
                </a:cubicBezTo>
                <a:cubicBezTo>
                  <a:pt x="39557" y="627802"/>
                  <a:pt x="21416" y="595913"/>
                  <a:pt x="9782" y="558443"/>
                </a:cubicBezTo>
                <a:lnTo>
                  <a:pt x="12234" y="682749"/>
                </a:lnTo>
                <a:cubicBezTo>
                  <a:pt x="41618" y="698217"/>
                  <a:pt x="67077" y="709643"/>
                  <a:pt x="88453" y="717390"/>
                </a:cubicBezTo>
                <a:cubicBezTo>
                  <a:pt x="109804" y="725111"/>
                  <a:pt x="136058" y="728802"/>
                  <a:pt x="167112" y="728802"/>
                </a:cubicBezTo>
                <a:cubicBezTo>
                  <a:pt x="214312" y="728802"/>
                  <a:pt x="256556" y="712994"/>
                  <a:pt x="294275" y="681119"/>
                </a:cubicBezTo>
                <a:cubicBezTo>
                  <a:pt x="331993" y="649230"/>
                  <a:pt x="350931" y="608577"/>
                  <a:pt x="350931" y="559251"/>
                </a:cubicBezTo>
                <a:cubicBezTo>
                  <a:pt x="350931" y="523802"/>
                  <a:pt x="343875" y="495813"/>
                  <a:pt x="329737" y="475298"/>
                </a:cubicBezTo>
                <a:cubicBezTo>
                  <a:pt x="315612" y="454821"/>
                  <a:pt x="298866" y="438922"/>
                  <a:pt x="280006" y="427602"/>
                </a:cubicBezTo>
                <a:cubicBezTo>
                  <a:pt x="261147" y="416215"/>
                  <a:pt x="232428" y="400969"/>
                  <a:pt x="193601" y="381549"/>
                </a:cubicBezTo>
                <a:cubicBezTo>
                  <a:pt x="148109" y="358829"/>
                  <a:pt x="118125" y="340518"/>
                  <a:pt x="103126" y="326941"/>
                </a:cubicBezTo>
                <a:cubicBezTo>
                  <a:pt x="88192" y="313298"/>
                  <a:pt x="80302" y="294231"/>
                  <a:pt x="80302" y="269880"/>
                </a:cubicBezTo>
                <a:cubicBezTo>
                  <a:pt x="80302" y="248295"/>
                  <a:pt x="88192" y="228523"/>
                  <a:pt x="103126" y="209964"/>
                </a:cubicBezTo>
                <a:cubicBezTo>
                  <a:pt x="118125" y="191392"/>
                  <a:pt x="141183" y="181845"/>
                  <a:pt x="172811" y="181845"/>
                </a:cubicBezTo>
                <a:cubicBezTo>
                  <a:pt x="208847" y="181845"/>
                  <a:pt x="239040" y="193322"/>
                  <a:pt x="262895" y="216485"/>
                </a:cubicBezTo>
                <a:cubicBezTo>
                  <a:pt x="286736" y="239687"/>
                  <a:pt x="301617" y="264364"/>
                  <a:pt x="307721" y="289848"/>
                </a:cubicBezTo>
                <a:lnTo>
                  <a:pt x="303652" y="180214"/>
                </a:lnTo>
                <a:cubicBezTo>
                  <a:pt x="271451" y="158812"/>
                  <a:pt x="231763" y="148012"/>
                  <a:pt x="184641" y="148012"/>
                </a:cubicBezTo>
                <a:close/>
                <a:moveTo>
                  <a:pt x="1509652" y="148012"/>
                </a:moveTo>
                <a:lnTo>
                  <a:pt x="1407765" y="167980"/>
                </a:lnTo>
                <a:cubicBezTo>
                  <a:pt x="1417756" y="171841"/>
                  <a:pt x="1425060" y="175480"/>
                  <a:pt x="1429768" y="179392"/>
                </a:cubicBezTo>
                <a:cubicBezTo>
                  <a:pt x="1434489" y="183253"/>
                  <a:pt x="1437111" y="190439"/>
                  <a:pt x="1437111" y="200991"/>
                </a:cubicBezTo>
                <a:lnTo>
                  <a:pt x="1437111" y="690079"/>
                </a:lnTo>
                <a:cubicBezTo>
                  <a:pt x="1437111" y="703343"/>
                  <a:pt x="1429950" y="713699"/>
                  <a:pt x="1415513" y="721472"/>
                </a:cubicBezTo>
                <a:lnTo>
                  <a:pt x="1532894" y="721472"/>
                </a:lnTo>
                <a:cubicBezTo>
                  <a:pt x="1524025" y="716463"/>
                  <a:pt x="1517895" y="711716"/>
                  <a:pt x="1514543" y="707204"/>
                </a:cubicBezTo>
                <a:cubicBezTo>
                  <a:pt x="1511230" y="702808"/>
                  <a:pt x="1509652" y="696913"/>
                  <a:pt x="1509652" y="689675"/>
                </a:cubicBezTo>
                <a:lnTo>
                  <a:pt x="1509652" y="419868"/>
                </a:lnTo>
                <a:cubicBezTo>
                  <a:pt x="1518547" y="408208"/>
                  <a:pt x="1531211" y="398296"/>
                  <a:pt x="1547566" y="389701"/>
                </a:cubicBezTo>
                <a:cubicBezTo>
                  <a:pt x="1563935" y="381106"/>
                  <a:pt x="1581659" y="376658"/>
                  <a:pt x="1600544" y="376658"/>
                </a:cubicBezTo>
                <a:cubicBezTo>
                  <a:pt x="1632694" y="376658"/>
                  <a:pt x="1655362" y="385109"/>
                  <a:pt x="1669017" y="402339"/>
                </a:cubicBezTo>
                <a:cubicBezTo>
                  <a:pt x="1682581" y="419580"/>
                  <a:pt x="1689402" y="442496"/>
                  <a:pt x="1689402" y="470811"/>
                </a:cubicBezTo>
                <a:lnTo>
                  <a:pt x="1689402" y="689675"/>
                </a:lnTo>
                <a:cubicBezTo>
                  <a:pt x="1689402" y="702456"/>
                  <a:pt x="1681955" y="713137"/>
                  <a:pt x="1666982" y="721472"/>
                </a:cubicBezTo>
                <a:lnTo>
                  <a:pt x="1781912" y="721472"/>
                </a:lnTo>
                <a:cubicBezTo>
                  <a:pt x="1773043" y="715916"/>
                  <a:pt x="1767148" y="711742"/>
                  <a:pt x="1764396" y="708430"/>
                </a:cubicBezTo>
                <a:cubicBezTo>
                  <a:pt x="1761604" y="705077"/>
                  <a:pt x="1759909" y="699000"/>
                  <a:pt x="1759909" y="690079"/>
                </a:cubicBezTo>
                <a:lnTo>
                  <a:pt x="1759909" y="443905"/>
                </a:lnTo>
                <a:cubicBezTo>
                  <a:pt x="1759909" y="407334"/>
                  <a:pt x="1748184" y="378927"/>
                  <a:pt x="1724042" y="358725"/>
                </a:cubicBezTo>
                <a:cubicBezTo>
                  <a:pt x="1699901" y="338522"/>
                  <a:pt x="1670125" y="328154"/>
                  <a:pt x="1635185" y="328154"/>
                </a:cubicBezTo>
                <a:cubicBezTo>
                  <a:pt x="1596906" y="328154"/>
                  <a:pt x="1555170" y="348135"/>
                  <a:pt x="1509652" y="387666"/>
                </a:cubicBezTo>
                <a:lnTo>
                  <a:pt x="1509652" y="148012"/>
                </a:lnTo>
                <a:close/>
                <a:moveTo>
                  <a:pt x="1258183" y="261729"/>
                </a:moveTo>
                <a:lnTo>
                  <a:pt x="1149357" y="372993"/>
                </a:lnTo>
                <a:lnTo>
                  <a:pt x="1185224" y="372993"/>
                </a:lnTo>
                <a:lnTo>
                  <a:pt x="1185224" y="608565"/>
                </a:lnTo>
                <a:cubicBezTo>
                  <a:pt x="1185224" y="646270"/>
                  <a:pt x="1195958" y="675628"/>
                  <a:pt x="1217425" y="697018"/>
                </a:cubicBezTo>
                <a:cubicBezTo>
                  <a:pt x="1238828" y="718367"/>
                  <a:pt x="1266986" y="728802"/>
                  <a:pt x="1301392" y="728802"/>
                </a:cubicBezTo>
                <a:cubicBezTo>
                  <a:pt x="1323029" y="728802"/>
                  <a:pt x="1342475" y="722306"/>
                  <a:pt x="1359665" y="709238"/>
                </a:cubicBezTo>
                <a:cubicBezTo>
                  <a:pt x="1376842" y="696092"/>
                  <a:pt x="1385346" y="683871"/>
                  <a:pt x="1385346" y="672146"/>
                </a:cubicBezTo>
                <a:cubicBezTo>
                  <a:pt x="1376425" y="679919"/>
                  <a:pt x="1369069" y="685514"/>
                  <a:pt x="1362926" y="688866"/>
                </a:cubicBezTo>
                <a:cubicBezTo>
                  <a:pt x="1356848" y="692231"/>
                  <a:pt x="1346375" y="693757"/>
                  <a:pt x="1331950" y="693757"/>
                </a:cubicBezTo>
                <a:cubicBezTo>
                  <a:pt x="1281476" y="693757"/>
                  <a:pt x="1256148" y="664986"/>
                  <a:pt x="1256148" y="607351"/>
                </a:cubicBezTo>
                <a:lnTo>
                  <a:pt x="1256148" y="372993"/>
                </a:lnTo>
                <a:lnTo>
                  <a:pt x="1343780" y="372993"/>
                </a:lnTo>
                <a:lnTo>
                  <a:pt x="1372708" y="338353"/>
                </a:lnTo>
                <a:lnTo>
                  <a:pt x="1258183" y="338353"/>
                </a:lnTo>
                <a:lnTo>
                  <a:pt x="1258183" y="261729"/>
                </a:lnTo>
                <a:close/>
                <a:moveTo>
                  <a:pt x="3292790" y="261729"/>
                </a:moveTo>
                <a:lnTo>
                  <a:pt x="3184382" y="372993"/>
                </a:lnTo>
                <a:lnTo>
                  <a:pt x="3219831" y="372993"/>
                </a:lnTo>
                <a:lnTo>
                  <a:pt x="3219831" y="608565"/>
                </a:lnTo>
                <a:cubicBezTo>
                  <a:pt x="3219831" y="646270"/>
                  <a:pt x="3230604" y="675628"/>
                  <a:pt x="3252032" y="697018"/>
                </a:cubicBezTo>
                <a:cubicBezTo>
                  <a:pt x="3273487" y="718367"/>
                  <a:pt x="3301593" y="728802"/>
                  <a:pt x="3335999" y="728802"/>
                </a:cubicBezTo>
                <a:cubicBezTo>
                  <a:pt x="3357610" y="728802"/>
                  <a:pt x="3377109" y="722306"/>
                  <a:pt x="3394272" y="709238"/>
                </a:cubicBezTo>
                <a:cubicBezTo>
                  <a:pt x="3411501" y="696092"/>
                  <a:pt x="3419952" y="683871"/>
                  <a:pt x="3419952" y="672146"/>
                </a:cubicBezTo>
                <a:cubicBezTo>
                  <a:pt x="3411058" y="679919"/>
                  <a:pt x="3403676" y="685514"/>
                  <a:pt x="3397533" y="688866"/>
                </a:cubicBezTo>
                <a:cubicBezTo>
                  <a:pt x="3391429" y="692231"/>
                  <a:pt x="3380982" y="693757"/>
                  <a:pt x="3366557" y="693757"/>
                </a:cubicBezTo>
                <a:cubicBezTo>
                  <a:pt x="3316083" y="693757"/>
                  <a:pt x="3290755" y="664986"/>
                  <a:pt x="3290755" y="607351"/>
                </a:cubicBezTo>
                <a:lnTo>
                  <a:pt x="3290755" y="372993"/>
                </a:lnTo>
                <a:lnTo>
                  <a:pt x="3378387" y="372993"/>
                </a:lnTo>
                <a:lnTo>
                  <a:pt x="3407314" y="338353"/>
                </a:lnTo>
                <a:lnTo>
                  <a:pt x="3292790" y="338353"/>
                </a:lnTo>
                <a:lnTo>
                  <a:pt x="3292790" y="261729"/>
                </a:lnTo>
                <a:close/>
                <a:moveTo>
                  <a:pt x="566129" y="328154"/>
                </a:moveTo>
                <a:cubicBezTo>
                  <a:pt x="530041" y="328154"/>
                  <a:pt x="497827" y="337987"/>
                  <a:pt x="469525" y="357095"/>
                </a:cubicBezTo>
                <a:cubicBezTo>
                  <a:pt x="441236" y="376228"/>
                  <a:pt x="419729" y="401178"/>
                  <a:pt x="404730" y="432493"/>
                </a:cubicBezTo>
                <a:cubicBezTo>
                  <a:pt x="389771" y="463846"/>
                  <a:pt x="382310" y="496218"/>
                  <a:pt x="382310" y="529502"/>
                </a:cubicBezTo>
                <a:cubicBezTo>
                  <a:pt x="382310" y="581006"/>
                  <a:pt x="397635" y="626967"/>
                  <a:pt x="428363" y="667672"/>
                </a:cubicBezTo>
                <a:cubicBezTo>
                  <a:pt x="459169" y="708391"/>
                  <a:pt x="504582" y="728802"/>
                  <a:pt x="564499" y="728802"/>
                </a:cubicBezTo>
                <a:cubicBezTo>
                  <a:pt x="599974" y="728802"/>
                  <a:pt x="631759" y="719489"/>
                  <a:pt x="659460" y="700683"/>
                </a:cubicBezTo>
                <a:cubicBezTo>
                  <a:pt x="687241" y="681797"/>
                  <a:pt x="708721" y="656508"/>
                  <a:pt x="724268" y="624867"/>
                </a:cubicBezTo>
                <a:cubicBezTo>
                  <a:pt x="739827" y="593331"/>
                  <a:pt x="747496" y="561599"/>
                  <a:pt x="747496" y="529502"/>
                </a:cubicBezTo>
                <a:cubicBezTo>
                  <a:pt x="747496" y="495096"/>
                  <a:pt x="740923" y="462581"/>
                  <a:pt x="727933" y="432088"/>
                </a:cubicBezTo>
                <a:cubicBezTo>
                  <a:pt x="714864" y="401621"/>
                  <a:pt x="694531" y="376906"/>
                  <a:pt x="666790" y="357499"/>
                </a:cubicBezTo>
                <a:cubicBezTo>
                  <a:pt x="639023" y="338105"/>
                  <a:pt x="605478" y="328154"/>
                  <a:pt x="566129" y="328154"/>
                </a:cubicBezTo>
                <a:close/>
                <a:moveTo>
                  <a:pt x="862843" y="328154"/>
                </a:moveTo>
                <a:lnTo>
                  <a:pt x="762169" y="348135"/>
                </a:lnTo>
                <a:cubicBezTo>
                  <a:pt x="781002" y="354239"/>
                  <a:pt x="790288" y="365455"/>
                  <a:pt x="790288" y="381549"/>
                </a:cubicBezTo>
                <a:lnTo>
                  <a:pt x="790288" y="572698"/>
                </a:lnTo>
                <a:cubicBezTo>
                  <a:pt x="790288" y="627606"/>
                  <a:pt x="803931" y="667450"/>
                  <a:pt x="830641" y="692127"/>
                </a:cubicBezTo>
                <a:cubicBezTo>
                  <a:pt x="857339" y="716802"/>
                  <a:pt x="885993" y="728802"/>
                  <a:pt x="917047" y="728802"/>
                </a:cubicBezTo>
                <a:cubicBezTo>
                  <a:pt x="952861" y="728802"/>
                  <a:pt x="985663" y="716907"/>
                  <a:pt x="1015269" y="692935"/>
                </a:cubicBezTo>
                <a:lnTo>
                  <a:pt x="1029942" y="644431"/>
                </a:lnTo>
                <a:cubicBezTo>
                  <a:pt x="1017408" y="656430"/>
                  <a:pt x="1008187" y="663159"/>
                  <a:pt x="996110" y="669707"/>
                </a:cubicBezTo>
                <a:cubicBezTo>
                  <a:pt x="982819" y="676906"/>
                  <a:pt x="967130" y="680715"/>
                  <a:pt x="948831" y="680715"/>
                </a:cubicBezTo>
                <a:cubicBezTo>
                  <a:pt x="924403" y="680715"/>
                  <a:pt x="904070" y="671037"/>
                  <a:pt x="887702" y="652178"/>
                </a:cubicBezTo>
                <a:cubicBezTo>
                  <a:pt x="871334" y="633318"/>
                  <a:pt x="862843" y="606973"/>
                  <a:pt x="862843" y="573115"/>
                </a:cubicBezTo>
                <a:lnTo>
                  <a:pt x="862843" y="328154"/>
                </a:lnTo>
                <a:close/>
                <a:moveTo>
                  <a:pt x="1107791" y="328154"/>
                </a:moveTo>
                <a:lnTo>
                  <a:pt x="1007939" y="348135"/>
                </a:lnTo>
                <a:cubicBezTo>
                  <a:pt x="1016808" y="350352"/>
                  <a:pt x="1023851" y="353925"/>
                  <a:pt x="1029133" y="358321"/>
                </a:cubicBezTo>
                <a:cubicBezTo>
                  <a:pt x="1034376" y="362768"/>
                  <a:pt x="1036867" y="370463"/>
                  <a:pt x="1036867" y="381549"/>
                </a:cubicBezTo>
                <a:lnTo>
                  <a:pt x="1036867" y="635471"/>
                </a:lnTo>
                <a:lnTo>
                  <a:pt x="1038093" y="671337"/>
                </a:lnTo>
                <a:cubicBezTo>
                  <a:pt x="1038184" y="671194"/>
                  <a:pt x="1038328" y="671050"/>
                  <a:pt x="1038497" y="670933"/>
                </a:cubicBezTo>
                <a:cubicBezTo>
                  <a:pt x="1038497" y="687522"/>
                  <a:pt x="1040936" y="699508"/>
                  <a:pt x="1045436" y="707204"/>
                </a:cubicBezTo>
                <a:cubicBezTo>
                  <a:pt x="1049857" y="714990"/>
                  <a:pt x="1057565" y="722163"/>
                  <a:pt x="1068664" y="728802"/>
                </a:cubicBezTo>
                <a:lnTo>
                  <a:pt x="1140802" y="702313"/>
                </a:lnTo>
                <a:cubicBezTo>
                  <a:pt x="1118616" y="699039"/>
                  <a:pt x="1107791" y="683297"/>
                  <a:pt x="1107791" y="655034"/>
                </a:cubicBezTo>
                <a:lnTo>
                  <a:pt x="1107791" y="328154"/>
                </a:lnTo>
                <a:close/>
                <a:moveTo>
                  <a:pt x="1982855" y="328154"/>
                </a:moveTo>
                <a:cubicBezTo>
                  <a:pt x="1937924" y="328154"/>
                  <a:pt x="1894297" y="342174"/>
                  <a:pt x="1851610" y="369733"/>
                </a:cubicBezTo>
                <a:lnTo>
                  <a:pt x="1853240" y="472441"/>
                </a:lnTo>
                <a:cubicBezTo>
                  <a:pt x="1864926" y="437696"/>
                  <a:pt x="1879781" y="410242"/>
                  <a:pt x="1898080" y="390105"/>
                </a:cubicBezTo>
                <a:cubicBezTo>
                  <a:pt x="1916378" y="369980"/>
                  <a:pt x="1941484" y="359951"/>
                  <a:pt x="1973073" y="359951"/>
                </a:cubicBezTo>
                <a:cubicBezTo>
                  <a:pt x="1997476" y="359951"/>
                  <a:pt x="2015604" y="366994"/>
                  <a:pt x="2027277" y="381145"/>
                </a:cubicBezTo>
                <a:cubicBezTo>
                  <a:pt x="2038911" y="395283"/>
                  <a:pt x="2044389" y="412159"/>
                  <a:pt x="2044389" y="432088"/>
                </a:cubicBezTo>
                <a:cubicBezTo>
                  <a:pt x="2044389" y="453152"/>
                  <a:pt x="2043359" y="464916"/>
                  <a:pt x="2041128" y="467146"/>
                </a:cubicBezTo>
                <a:cubicBezTo>
                  <a:pt x="2033903" y="475493"/>
                  <a:pt x="2023625" y="481897"/>
                  <a:pt x="2009748" y="486292"/>
                </a:cubicBezTo>
                <a:cubicBezTo>
                  <a:pt x="1995871" y="490714"/>
                  <a:pt x="1972225" y="497822"/>
                  <a:pt x="1939241" y="507486"/>
                </a:cubicBezTo>
                <a:cubicBezTo>
                  <a:pt x="1906231" y="517216"/>
                  <a:pt x="1883746" y="525810"/>
                  <a:pt x="1871578" y="533571"/>
                </a:cubicBezTo>
                <a:cubicBezTo>
                  <a:pt x="1834420" y="555730"/>
                  <a:pt x="1815743" y="587214"/>
                  <a:pt x="1815743" y="627724"/>
                </a:cubicBezTo>
                <a:cubicBezTo>
                  <a:pt x="1815743" y="650444"/>
                  <a:pt x="1824103" y="672902"/>
                  <a:pt x="1841019" y="695387"/>
                </a:cubicBezTo>
                <a:cubicBezTo>
                  <a:pt x="1857922" y="717781"/>
                  <a:pt x="1882859" y="728802"/>
                  <a:pt x="1915596" y="728802"/>
                </a:cubicBezTo>
                <a:cubicBezTo>
                  <a:pt x="1954253" y="728802"/>
                  <a:pt x="1989702" y="715968"/>
                  <a:pt x="2021982" y="689675"/>
                </a:cubicBezTo>
                <a:lnTo>
                  <a:pt x="2037059" y="645657"/>
                </a:lnTo>
                <a:cubicBezTo>
                  <a:pt x="2011131" y="669472"/>
                  <a:pt x="1982255" y="681928"/>
                  <a:pt x="1949832" y="681928"/>
                </a:cubicBezTo>
                <a:cubicBezTo>
                  <a:pt x="1930999" y="681928"/>
                  <a:pt x="1915439" y="675706"/>
                  <a:pt x="1903779" y="663590"/>
                </a:cubicBezTo>
                <a:cubicBezTo>
                  <a:pt x="1892132" y="651525"/>
                  <a:pt x="1886668" y="634531"/>
                  <a:pt x="1886668" y="613051"/>
                </a:cubicBezTo>
                <a:cubicBezTo>
                  <a:pt x="1886668" y="593774"/>
                  <a:pt x="1892132" y="578554"/>
                  <a:pt x="1903779" y="566998"/>
                </a:cubicBezTo>
                <a:cubicBezTo>
                  <a:pt x="1915439" y="555443"/>
                  <a:pt x="1932772" y="545243"/>
                  <a:pt x="1955544" y="536427"/>
                </a:cubicBezTo>
                <a:cubicBezTo>
                  <a:pt x="2003214" y="521624"/>
                  <a:pt x="2032768" y="511072"/>
                  <a:pt x="2044389" y="505047"/>
                </a:cubicBezTo>
                <a:lnTo>
                  <a:pt x="2044389" y="638731"/>
                </a:lnTo>
                <a:cubicBezTo>
                  <a:pt x="2044180" y="638953"/>
                  <a:pt x="2045445" y="667842"/>
                  <a:pt x="2045615" y="667672"/>
                </a:cubicBezTo>
                <a:cubicBezTo>
                  <a:pt x="2046123" y="687340"/>
                  <a:pt x="2048223" y="700434"/>
                  <a:pt x="2052136" y="707204"/>
                </a:cubicBezTo>
                <a:cubicBezTo>
                  <a:pt x="2056022" y="713921"/>
                  <a:pt x="2063418" y="721185"/>
                  <a:pt x="2074556" y="729623"/>
                </a:cubicBezTo>
                <a:lnTo>
                  <a:pt x="2138946" y="701087"/>
                </a:lnTo>
                <a:cubicBezTo>
                  <a:pt x="2127325" y="698869"/>
                  <a:pt x="2120243" y="695218"/>
                  <a:pt x="2117752" y="689675"/>
                </a:cubicBezTo>
                <a:cubicBezTo>
                  <a:pt x="2115287" y="684157"/>
                  <a:pt x="2113683" y="674937"/>
                  <a:pt x="2113683" y="662781"/>
                </a:cubicBezTo>
                <a:lnTo>
                  <a:pt x="2113683" y="440240"/>
                </a:lnTo>
                <a:cubicBezTo>
                  <a:pt x="2113683" y="397070"/>
                  <a:pt x="2100471" y="367985"/>
                  <a:pt x="2073734" y="352204"/>
                </a:cubicBezTo>
                <a:cubicBezTo>
                  <a:pt x="2047010" y="336396"/>
                  <a:pt x="2016687" y="328154"/>
                  <a:pt x="1982855" y="328154"/>
                </a:cubicBezTo>
                <a:close/>
                <a:moveTo>
                  <a:pt x="2259183" y="328154"/>
                </a:moveTo>
                <a:lnTo>
                  <a:pt x="2157701" y="348135"/>
                </a:lnTo>
                <a:cubicBezTo>
                  <a:pt x="2166543" y="350352"/>
                  <a:pt x="2173782" y="353900"/>
                  <a:pt x="2179299" y="358321"/>
                </a:cubicBezTo>
                <a:cubicBezTo>
                  <a:pt x="2184829" y="362768"/>
                  <a:pt x="2187450" y="370463"/>
                  <a:pt x="2187450" y="381549"/>
                </a:cubicBezTo>
                <a:lnTo>
                  <a:pt x="2187450" y="690079"/>
                </a:lnTo>
                <a:cubicBezTo>
                  <a:pt x="2187450" y="702782"/>
                  <a:pt x="2180264" y="713190"/>
                  <a:pt x="2165852" y="721472"/>
                </a:cubicBezTo>
                <a:lnTo>
                  <a:pt x="2282412" y="721472"/>
                </a:lnTo>
                <a:cubicBezTo>
                  <a:pt x="2273530" y="715968"/>
                  <a:pt x="2267400" y="711547"/>
                  <a:pt x="2264074" y="707608"/>
                </a:cubicBezTo>
                <a:cubicBezTo>
                  <a:pt x="2260774" y="703747"/>
                  <a:pt x="2259183" y="697878"/>
                  <a:pt x="2259183" y="690079"/>
                </a:cubicBezTo>
                <a:lnTo>
                  <a:pt x="2259183" y="417820"/>
                </a:lnTo>
                <a:cubicBezTo>
                  <a:pt x="2282464" y="389583"/>
                  <a:pt x="2310414" y="375432"/>
                  <a:pt x="2343150" y="375432"/>
                </a:cubicBezTo>
                <a:cubicBezTo>
                  <a:pt x="2400823" y="375432"/>
                  <a:pt x="2429556" y="405103"/>
                  <a:pt x="2429556" y="463885"/>
                </a:cubicBezTo>
                <a:lnTo>
                  <a:pt x="2429556" y="690079"/>
                </a:lnTo>
                <a:cubicBezTo>
                  <a:pt x="2429556" y="702782"/>
                  <a:pt x="2422382" y="713190"/>
                  <a:pt x="2407944" y="721472"/>
                </a:cubicBezTo>
                <a:lnTo>
                  <a:pt x="2524113" y="721472"/>
                </a:lnTo>
                <a:cubicBezTo>
                  <a:pt x="2516874" y="717063"/>
                  <a:pt x="2511396" y="712786"/>
                  <a:pt x="2507810" y="708012"/>
                </a:cubicBezTo>
                <a:cubicBezTo>
                  <a:pt x="2504210" y="703278"/>
                  <a:pt x="2502501" y="697318"/>
                  <a:pt x="2502501" y="690079"/>
                </a:cubicBezTo>
                <a:lnTo>
                  <a:pt x="2502501" y="440240"/>
                </a:lnTo>
                <a:cubicBezTo>
                  <a:pt x="2502501" y="434696"/>
                  <a:pt x="2501954" y="430771"/>
                  <a:pt x="2500871" y="428019"/>
                </a:cubicBezTo>
                <a:cubicBezTo>
                  <a:pt x="2525847" y="393052"/>
                  <a:pt x="2555584" y="375432"/>
                  <a:pt x="2590537" y="375432"/>
                </a:cubicBezTo>
                <a:cubicBezTo>
                  <a:pt x="2621030" y="375432"/>
                  <a:pt x="2643072" y="384183"/>
                  <a:pt x="2656975" y="401113"/>
                </a:cubicBezTo>
                <a:cubicBezTo>
                  <a:pt x="2670826" y="418015"/>
                  <a:pt x="2677765" y="439979"/>
                  <a:pt x="2677765" y="467146"/>
                </a:cubicBezTo>
                <a:lnTo>
                  <a:pt x="2677765" y="690079"/>
                </a:lnTo>
                <a:cubicBezTo>
                  <a:pt x="2677765" y="701713"/>
                  <a:pt x="2670043" y="712107"/>
                  <a:pt x="2654536" y="721472"/>
                </a:cubicBezTo>
                <a:lnTo>
                  <a:pt x="2770287" y="721472"/>
                </a:lnTo>
                <a:cubicBezTo>
                  <a:pt x="2763049" y="717063"/>
                  <a:pt x="2757597" y="712786"/>
                  <a:pt x="2753984" y="708012"/>
                </a:cubicBezTo>
                <a:cubicBezTo>
                  <a:pt x="2750410" y="703330"/>
                  <a:pt x="2748676" y="697343"/>
                  <a:pt x="2748676" y="690079"/>
                </a:cubicBezTo>
                <a:lnTo>
                  <a:pt x="2748676" y="442275"/>
                </a:lnTo>
                <a:cubicBezTo>
                  <a:pt x="2748676" y="406199"/>
                  <a:pt x="2735986" y="378301"/>
                  <a:pt x="2710775" y="358321"/>
                </a:cubicBezTo>
                <a:cubicBezTo>
                  <a:pt x="2685564" y="338379"/>
                  <a:pt x="2657262" y="328154"/>
                  <a:pt x="2625595" y="328154"/>
                </a:cubicBezTo>
                <a:cubicBezTo>
                  <a:pt x="2600645" y="328154"/>
                  <a:pt x="2576217" y="335301"/>
                  <a:pt x="2552636" y="349348"/>
                </a:cubicBezTo>
                <a:cubicBezTo>
                  <a:pt x="2529043" y="363381"/>
                  <a:pt x="2509492" y="380792"/>
                  <a:pt x="2493945" y="401113"/>
                </a:cubicBezTo>
                <a:cubicBezTo>
                  <a:pt x="2486159" y="378001"/>
                  <a:pt x="2471578" y="359925"/>
                  <a:pt x="2449928" y="347313"/>
                </a:cubicBezTo>
                <a:cubicBezTo>
                  <a:pt x="2428238" y="334662"/>
                  <a:pt x="2405023" y="328154"/>
                  <a:pt x="2380647" y="328154"/>
                </a:cubicBezTo>
                <a:cubicBezTo>
                  <a:pt x="2356231" y="328154"/>
                  <a:pt x="2334581" y="333983"/>
                  <a:pt x="2315435" y="345278"/>
                </a:cubicBezTo>
                <a:cubicBezTo>
                  <a:pt x="2296354" y="356521"/>
                  <a:pt x="2277482" y="369876"/>
                  <a:pt x="2259183" y="385214"/>
                </a:cubicBezTo>
                <a:lnTo>
                  <a:pt x="2259183" y="328154"/>
                </a:lnTo>
                <a:close/>
                <a:moveTo>
                  <a:pt x="2887251" y="328154"/>
                </a:moveTo>
                <a:lnTo>
                  <a:pt x="2788220" y="350169"/>
                </a:lnTo>
                <a:cubicBezTo>
                  <a:pt x="2806519" y="355686"/>
                  <a:pt x="2815518" y="367072"/>
                  <a:pt x="2815518" y="384810"/>
                </a:cubicBezTo>
                <a:lnTo>
                  <a:pt x="2815518" y="880015"/>
                </a:lnTo>
                <a:cubicBezTo>
                  <a:pt x="2815518" y="894988"/>
                  <a:pt x="2808358" y="905721"/>
                  <a:pt x="2793920" y="911799"/>
                </a:cubicBezTo>
                <a:lnTo>
                  <a:pt x="2909670" y="911799"/>
                </a:lnTo>
                <a:cubicBezTo>
                  <a:pt x="2895207" y="905082"/>
                  <a:pt x="2888073" y="894453"/>
                  <a:pt x="2888073" y="880015"/>
                </a:cubicBezTo>
                <a:lnTo>
                  <a:pt x="2888073" y="414977"/>
                </a:lnTo>
                <a:cubicBezTo>
                  <a:pt x="2897502" y="403369"/>
                  <a:pt x="2909527" y="393796"/>
                  <a:pt x="2923939" y="386036"/>
                </a:cubicBezTo>
                <a:cubicBezTo>
                  <a:pt x="2938325" y="378262"/>
                  <a:pt x="2954680" y="374219"/>
                  <a:pt x="2972444" y="374219"/>
                </a:cubicBezTo>
                <a:cubicBezTo>
                  <a:pt x="3000706" y="374219"/>
                  <a:pt x="3026295" y="386036"/>
                  <a:pt x="3049876" y="409264"/>
                </a:cubicBezTo>
                <a:cubicBezTo>
                  <a:pt x="3073483" y="432506"/>
                  <a:pt x="3085338" y="472546"/>
                  <a:pt x="3085338" y="529502"/>
                </a:cubicBezTo>
                <a:cubicBezTo>
                  <a:pt x="3085338" y="582049"/>
                  <a:pt x="3074643" y="622858"/>
                  <a:pt x="3052732" y="652178"/>
                </a:cubicBezTo>
                <a:cubicBezTo>
                  <a:pt x="3030821" y="681497"/>
                  <a:pt x="3001045" y="696196"/>
                  <a:pt x="2963875" y="696196"/>
                </a:cubicBezTo>
                <a:cubicBezTo>
                  <a:pt x="2936708" y="696196"/>
                  <a:pt x="2924135" y="690509"/>
                  <a:pt x="2900711" y="670516"/>
                </a:cubicBezTo>
                <a:lnTo>
                  <a:pt x="2919857" y="721876"/>
                </a:lnTo>
                <a:cubicBezTo>
                  <a:pt x="2936799" y="726610"/>
                  <a:pt x="2954915" y="728802"/>
                  <a:pt x="2974074" y="728802"/>
                </a:cubicBezTo>
                <a:cubicBezTo>
                  <a:pt x="3032308" y="728802"/>
                  <a:pt x="3078543" y="707751"/>
                  <a:pt x="3112649" y="665625"/>
                </a:cubicBezTo>
                <a:cubicBezTo>
                  <a:pt x="3146781" y="623536"/>
                  <a:pt x="3163592" y="577250"/>
                  <a:pt x="3163592" y="526241"/>
                </a:cubicBezTo>
                <a:cubicBezTo>
                  <a:pt x="3163592" y="494118"/>
                  <a:pt x="3158453" y="464942"/>
                  <a:pt x="3148515" y="438610"/>
                </a:cubicBezTo>
                <a:cubicBezTo>
                  <a:pt x="3138512" y="412303"/>
                  <a:pt x="3125848" y="391239"/>
                  <a:pt x="3109793" y="375432"/>
                </a:cubicBezTo>
                <a:cubicBezTo>
                  <a:pt x="3093685" y="359625"/>
                  <a:pt x="3076326" y="347717"/>
                  <a:pt x="3058027" y="339983"/>
                </a:cubicBezTo>
                <a:cubicBezTo>
                  <a:pt x="3039729" y="332210"/>
                  <a:pt x="3020778" y="328154"/>
                  <a:pt x="3001371" y="328154"/>
                </a:cubicBezTo>
                <a:cubicBezTo>
                  <a:pt x="2976969" y="328154"/>
                  <a:pt x="2954758" y="333644"/>
                  <a:pt x="2934529" y="344052"/>
                </a:cubicBezTo>
                <a:cubicBezTo>
                  <a:pt x="2914262" y="354408"/>
                  <a:pt x="2898350" y="365990"/>
                  <a:pt x="2887251" y="379110"/>
                </a:cubicBezTo>
                <a:lnTo>
                  <a:pt x="2887251" y="328154"/>
                </a:lnTo>
                <a:close/>
                <a:moveTo>
                  <a:pt x="3603367" y="328154"/>
                </a:moveTo>
                <a:cubicBezTo>
                  <a:pt x="3567305" y="328154"/>
                  <a:pt x="3535065" y="337987"/>
                  <a:pt x="3506762" y="357095"/>
                </a:cubicBezTo>
                <a:cubicBezTo>
                  <a:pt x="3478473" y="376228"/>
                  <a:pt x="3456967" y="401178"/>
                  <a:pt x="3441968" y="432493"/>
                </a:cubicBezTo>
                <a:cubicBezTo>
                  <a:pt x="3426956" y="463846"/>
                  <a:pt x="3419548" y="496218"/>
                  <a:pt x="3419548" y="529502"/>
                </a:cubicBezTo>
                <a:cubicBezTo>
                  <a:pt x="3419548" y="581006"/>
                  <a:pt x="3434821" y="626967"/>
                  <a:pt x="3465601" y="667672"/>
                </a:cubicBezTo>
                <a:cubicBezTo>
                  <a:pt x="3496381" y="708391"/>
                  <a:pt x="3541807" y="728802"/>
                  <a:pt x="3601737" y="728802"/>
                </a:cubicBezTo>
                <a:cubicBezTo>
                  <a:pt x="3637212" y="728802"/>
                  <a:pt x="3668540" y="719489"/>
                  <a:pt x="3696294" y="700683"/>
                </a:cubicBezTo>
                <a:cubicBezTo>
                  <a:pt x="3723996" y="681797"/>
                  <a:pt x="3745933" y="656508"/>
                  <a:pt x="3761506" y="624867"/>
                </a:cubicBezTo>
                <a:cubicBezTo>
                  <a:pt x="3776987" y="593331"/>
                  <a:pt x="3784734" y="561599"/>
                  <a:pt x="3784734" y="529502"/>
                </a:cubicBezTo>
                <a:cubicBezTo>
                  <a:pt x="3784734" y="495096"/>
                  <a:pt x="3778148" y="462581"/>
                  <a:pt x="3765171" y="432088"/>
                </a:cubicBezTo>
                <a:cubicBezTo>
                  <a:pt x="3752050" y="401621"/>
                  <a:pt x="3731743" y="376906"/>
                  <a:pt x="3704028" y="357499"/>
                </a:cubicBezTo>
                <a:cubicBezTo>
                  <a:pt x="3676326" y="338105"/>
                  <a:pt x="3642703" y="328154"/>
                  <a:pt x="3603367" y="328154"/>
                </a:cubicBezTo>
                <a:close/>
                <a:moveTo>
                  <a:pt x="3900485" y="328154"/>
                </a:moveTo>
                <a:lnTo>
                  <a:pt x="3800215" y="346504"/>
                </a:lnTo>
                <a:cubicBezTo>
                  <a:pt x="3818566" y="353195"/>
                  <a:pt x="3827930" y="364933"/>
                  <a:pt x="3827930" y="381549"/>
                </a:cubicBezTo>
                <a:lnTo>
                  <a:pt x="3827930" y="690079"/>
                </a:lnTo>
                <a:cubicBezTo>
                  <a:pt x="3827930" y="703369"/>
                  <a:pt x="3821057" y="713751"/>
                  <a:pt x="3807154" y="721472"/>
                </a:cubicBezTo>
                <a:lnTo>
                  <a:pt x="3922083" y="721472"/>
                </a:lnTo>
                <a:cubicBezTo>
                  <a:pt x="3914806" y="717063"/>
                  <a:pt x="3909328" y="712786"/>
                  <a:pt x="3905780" y="708012"/>
                </a:cubicBezTo>
                <a:cubicBezTo>
                  <a:pt x="3902141" y="703278"/>
                  <a:pt x="3900485" y="697318"/>
                  <a:pt x="3900485" y="690079"/>
                </a:cubicBezTo>
                <a:lnTo>
                  <a:pt x="3900485" y="420272"/>
                </a:lnTo>
                <a:cubicBezTo>
                  <a:pt x="3910501" y="408051"/>
                  <a:pt x="3923140" y="397630"/>
                  <a:pt x="3938386" y="389296"/>
                </a:cubicBezTo>
                <a:cubicBezTo>
                  <a:pt x="3953633" y="380962"/>
                  <a:pt x="3968931" y="376658"/>
                  <a:pt x="3984439" y="376658"/>
                </a:cubicBezTo>
                <a:cubicBezTo>
                  <a:pt x="4043247" y="376658"/>
                  <a:pt x="4072892" y="408834"/>
                  <a:pt x="4072892" y="473250"/>
                </a:cubicBezTo>
                <a:lnTo>
                  <a:pt x="4072892" y="690079"/>
                </a:lnTo>
                <a:cubicBezTo>
                  <a:pt x="4072892" y="703369"/>
                  <a:pt x="4065679" y="713725"/>
                  <a:pt x="4051281" y="721472"/>
                </a:cubicBezTo>
                <a:lnTo>
                  <a:pt x="4164997" y="721472"/>
                </a:lnTo>
                <a:cubicBezTo>
                  <a:pt x="4155619" y="714312"/>
                  <a:pt x="4149555" y="709304"/>
                  <a:pt x="4147064" y="705978"/>
                </a:cubicBezTo>
                <a:cubicBezTo>
                  <a:pt x="4144573" y="702626"/>
                  <a:pt x="4143399" y="697343"/>
                  <a:pt x="4143399" y="690079"/>
                </a:cubicBezTo>
                <a:lnTo>
                  <a:pt x="4143399" y="443905"/>
                </a:lnTo>
                <a:cubicBezTo>
                  <a:pt x="4143399" y="419528"/>
                  <a:pt x="4137634" y="398843"/>
                  <a:pt x="4126274" y="381954"/>
                </a:cubicBezTo>
                <a:cubicBezTo>
                  <a:pt x="4114888" y="364998"/>
                  <a:pt x="4099603" y="351826"/>
                  <a:pt x="4080222" y="342422"/>
                </a:cubicBezTo>
                <a:cubicBezTo>
                  <a:pt x="4060775" y="332992"/>
                  <a:pt x="4040808" y="328154"/>
                  <a:pt x="4020305" y="328154"/>
                </a:cubicBezTo>
                <a:cubicBezTo>
                  <a:pt x="3997546" y="328154"/>
                  <a:pt x="3975413" y="334805"/>
                  <a:pt x="3953463" y="347313"/>
                </a:cubicBezTo>
                <a:cubicBezTo>
                  <a:pt x="3931552" y="359820"/>
                  <a:pt x="3913827" y="373202"/>
                  <a:pt x="3900485" y="387666"/>
                </a:cubicBezTo>
                <a:lnTo>
                  <a:pt x="3900485" y="328154"/>
                </a:lnTo>
                <a:close/>
                <a:moveTo>
                  <a:pt x="558787" y="358725"/>
                </a:moveTo>
                <a:cubicBezTo>
                  <a:pt x="583176" y="358190"/>
                  <a:pt x="603417" y="365494"/>
                  <a:pt x="619512" y="380740"/>
                </a:cubicBezTo>
                <a:cubicBezTo>
                  <a:pt x="635567" y="395908"/>
                  <a:pt x="647983" y="415446"/>
                  <a:pt x="656604" y="439835"/>
                </a:cubicBezTo>
                <a:cubicBezTo>
                  <a:pt x="665160" y="464172"/>
                  <a:pt x="670455" y="492279"/>
                  <a:pt x="672099" y="523789"/>
                </a:cubicBezTo>
                <a:cubicBezTo>
                  <a:pt x="673755" y="572489"/>
                  <a:pt x="665538" y="612933"/>
                  <a:pt x="648048" y="645253"/>
                </a:cubicBezTo>
                <a:cubicBezTo>
                  <a:pt x="630559" y="677650"/>
                  <a:pt x="604982" y="694566"/>
                  <a:pt x="570603" y="696196"/>
                </a:cubicBezTo>
                <a:cubicBezTo>
                  <a:pt x="537867" y="697878"/>
                  <a:pt x="511391" y="682905"/>
                  <a:pt x="491136" y="651369"/>
                </a:cubicBezTo>
                <a:cubicBezTo>
                  <a:pt x="470881" y="619820"/>
                  <a:pt x="459782" y="580601"/>
                  <a:pt x="458113" y="533571"/>
                </a:cubicBezTo>
                <a:cubicBezTo>
                  <a:pt x="456456" y="485470"/>
                  <a:pt x="464177" y="444753"/>
                  <a:pt x="481354" y="411299"/>
                </a:cubicBezTo>
                <a:cubicBezTo>
                  <a:pt x="498570" y="377832"/>
                  <a:pt x="524394" y="360342"/>
                  <a:pt x="558787" y="358725"/>
                </a:cubicBezTo>
                <a:close/>
                <a:moveTo>
                  <a:pt x="3595620" y="358725"/>
                </a:moveTo>
                <a:cubicBezTo>
                  <a:pt x="3619996" y="358190"/>
                  <a:pt x="3640251" y="365494"/>
                  <a:pt x="3656345" y="380740"/>
                </a:cubicBezTo>
                <a:cubicBezTo>
                  <a:pt x="3672426" y="395908"/>
                  <a:pt x="3684817" y="415446"/>
                  <a:pt x="3693438" y="439835"/>
                </a:cubicBezTo>
                <a:cubicBezTo>
                  <a:pt x="3702006" y="464172"/>
                  <a:pt x="3707289" y="492279"/>
                  <a:pt x="3708919" y="523789"/>
                </a:cubicBezTo>
                <a:cubicBezTo>
                  <a:pt x="3710614" y="572489"/>
                  <a:pt x="3702724" y="612933"/>
                  <a:pt x="3685286" y="645253"/>
                </a:cubicBezTo>
                <a:cubicBezTo>
                  <a:pt x="3667797" y="677650"/>
                  <a:pt x="3641764" y="694566"/>
                  <a:pt x="3607436" y="696196"/>
                </a:cubicBezTo>
                <a:cubicBezTo>
                  <a:pt x="3574674" y="697878"/>
                  <a:pt x="3548211" y="682905"/>
                  <a:pt x="3527956" y="651369"/>
                </a:cubicBezTo>
                <a:cubicBezTo>
                  <a:pt x="3507728" y="619820"/>
                  <a:pt x="3496629" y="580601"/>
                  <a:pt x="3494946" y="533571"/>
                </a:cubicBezTo>
                <a:cubicBezTo>
                  <a:pt x="3493264" y="485470"/>
                  <a:pt x="3500985" y="444753"/>
                  <a:pt x="3518174" y="411299"/>
                </a:cubicBezTo>
                <a:cubicBezTo>
                  <a:pt x="3535325" y="377832"/>
                  <a:pt x="3561214" y="360342"/>
                  <a:pt x="3595620" y="358725"/>
                </a:cubicBezTo>
                <a:close/>
              </a:path>
            </a:pathLst>
          </a:custGeom>
          <a:solidFill>
            <a:srgbClr val="F8FCFE"/>
          </a:solidFill>
          <a:ln w="9525" cap="flat">
            <a:noFill/>
            <a:prstDash val="solid"/>
            <a:miter/>
          </a:ln>
        </p:spPr>
        <p:txBody>
          <a:bodyPr/>
          <a:lstStyle/>
          <a:p>
            <a:endParaRPr lang="en-GB"/>
          </a:p>
        </p:txBody>
      </p:sp>
      <p:sp>
        <p:nvSpPr>
          <p:cNvPr id="70" name="Freeform: Shape 69">
            <a:extLst>
              <a:ext uri="{FF2B5EF4-FFF2-40B4-BE49-F238E27FC236}">
                <a16:creationId xmlns:a16="http://schemas.microsoft.com/office/drawing/2014/main" id="{742FE6BF-6B52-40E7-9420-145AAF89C09D}"/>
              </a:ext>
            </a:extLst>
          </p:cNvPr>
          <p:cNvSpPr/>
          <p:nvPr/>
        </p:nvSpPr>
        <p:spPr>
          <a:xfrm>
            <a:off x="17560271" y="371216"/>
            <a:ext cx="3455254" cy="755837"/>
          </a:xfrm>
          <a:custGeom>
            <a:avLst/>
            <a:gdLst/>
            <a:ahLst/>
            <a:cxnLst/>
            <a:rect l="0" t="0" r="0" b="0"/>
            <a:pathLst>
              <a:path w="3455254" h="755837">
                <a:moveTo>
                  <a:pt x="2267176" y="8148"/>
                </a:moveTo>
                <a:cubicBezTo>
                  <a:pt x="2242072" y="8148"/>
                  <a:pt x="2212518" y="23340"/>
                  <a:pt x="2212518" y="55053"/>
                </a:cubicBezTo>
                <a:cubicBezTo>
                  <a:pt x="2212518" y="76735"/>
                  <a:pt x="2225648" y="90286"/>
                  <a:pt x="2251314" y="102962"/>
                </a:cubicBezTo>
                <a:cubicBezTo>
                  <a:pt x="2276678" y="115930"/>
                  <a:pt x="2295855" y="120757"/>
                  <a:pt x="2295855" y="146153"/>
                </a:cubicBezTo>
                <a:cubicBezTo>
                  <a:pt x="2295855" y="159078"/>
                  <a:pt x="2288350" y="181591"/>
                  <a:pt x="2259758" y="181591"/>
                </a:cubicBezTo>
                <a:cubicBezTo>
                  <a:pt x="2231501" y="181591"/>
                  <a:pt x="2217377" y="157447"/>
                  <a:pt x="2211838" y="138401"/>
                </a:cubicBezTo>
                <a:lnTo>
                  <a:pt x="2212518" y="177877"/>
                </a:lnTo>
                <a:cubicBezTo>
                  <a:pt x="2222301" y="183416"/>
                  <a:pt x="2238724" y="192723"/>
                  <a:pt x="2261777" y="192723"/>
                </a:cubicBezTo>
                <a:cubicBezTo>
                  <a:pt x="2290056" y="192723"/>
                  <a:pt x="2320149" y="171765"/>
                  <a:pt x="2320149" y="138735"/>
                </a:cubicBezTo>
                <a:cubicBezTo>
                  <a:pt x="2320149" y="103319"/>
                  <a:pt x="2295293" y="95328"/>
                  <a:pt x="2270210" y="82382"/>
                </a:cubicBezTo>
                <a:cubicBezTo>
                  <a:pt x="2244814" y="69943"/>
                  <a:pt x="2234114" y="63594"/>
                  <a:pt x="2234114" y="46955"/>
                </a:cubicBezTo>
                <a:cubicBezTo>
                  <a:pt x="2234114" y="35585"/>
                  <a:pt x="2240970" y="18946"/>
                  <a:pt x="2263462" y="18946"/>
                </a:cubicBezTo>
                <a:cubicBezTo>
                  <a:pt x="2288329" y="18946"/>
                  <a:pt x="2303143" y="40368"/>
                  <a:pt x="2306317" y="53023"/>
                </a:cubicBezTo>
                <a:lnTo>
                  <a:pt x="2304968" y="18276"/>
                </a:lnTo>
                <a:cubicBezTo>
                  <a:pt x="2292550" y="10038"/>
                  <a:pt x="2276926" y="8148"/>
                  <a:pt x="2267176" y="8148"/>
                </a:cubicBezTo>
                <a:close/>
                <a:moveTo>
                  <a:pt x="2853284" y="8148"/>
                </a:moveTo>
                <a:cubicBezTo>
                  <a:pt x="2799307" y="6323"/>
                  <a:pt x="2767724" y="55064"/>
                  <a:pt x="2766568" y="97909"/>
                </a:cubicBezTo>
                <a:cubicBezTo>
                  <a:pt x="2765413" y="152394"/>
                  <a:pt x="2804727" y="191687"/>
                  <a:pt x="2848900" y="192723"/>
                </a:cubicBezTo>
                <a:cubicBezTo>
                  <a:pt x="2886952" y="194095"/>
                  <a:pt x="2932777" y="162544"/>
                  <a:pt x="2933932" y="102293"/>
                </a:cubicBezTo>
                <a:cubicBezTo>
                  <a:pt x="2935044" y="41956"/>
                  <a:pt x="2890914" y="8979"/>
                  <a:pt x="2853284" y="8148"/>
                </a:cubicBezTo>
                <a:close/>
                <a:moveTo>
                  <a:pt x="1355788" y="10513"/>
                </a:moveTo>
                <a:cubicBezTo>
                  <a:pt x="1359729" y="12651"/>
                  <a:pt x="1363886" y="16570"/>
                  <a:pt x="1363886" y="22660"/>
                </a:cubicBezTo>
                <a:lnTo>
                  <a:pt x="1363886" y="133671"/>
                </a:lnTo>
                <a:cubicBezTo>
                  <a:pt x="1363886" y="178395"/>
                  <a:pt x="1402963" y="192723"/>
                  <a:pt x="1432041" y="192723"/>
                </a:cubicBezTo>
                <a:cubicBezTo>
                  <a:pt x="1465114" y="192723"/>
                  <a:pt x="1493123" y="176700"/>
                  <a:pt x="1493123" y="133336"/>
                </a:cubicBezTo>
                <a:lnTo>
                  <a:pt x="1493793" y="22660"/>
                </a:lnTo>
                <a:cubicBezTo>
                  <a:pt x="1493793" y="16570"/>
                  <a:pt x="1496654" y="12651"/>
                  <a:pt x="1500876" y="10513"/>
                </a:cubicBezTo>
                <a:lnTo>
                  <a:pt x="1471528" y="10513"/>
                </a:lnTo>
                <a:cubicBezTo>
                  <a:pt x="1475750" y="12651"/>
                  <a:pt x="1478611" y="16570"/>
                  <a:pt x="1478611" y="22660"/>
                </a:cubicBezTo>
                <a:lnTo>
                  <a:pt x="1479626" y="134351"/>
                </a:lnTo>
                <a:cubicBezTo>
                  <a:pt x="1479626" y="158171"/>
                  <a:pt x="1468494" y="180576"/>
                  <a:pt x="1433056" y="180576"/>
                </a:cubicBezTo>
                <a:cubicBezTo>
                  <a:pt x="1395761" y="180576"/>
                  <a:pt x="1389196" y="152632"/>
                  <a:pt x="1389196" y="134351"/>
                </a:cubicBezTo>
                <a:lnTo>
                  <a:pt x="1389196" y="22660"/>
                </a:lnTo>
                <a:cubicBezTo>
                  <a:pt x="1389196" y="16570"/>
                  <a:pt x="1393753" y="12651"/>
                  <a:pt x="1397964" y="10513"/>
                </a:cubicBezTo>
                <a:lnTo>
                  <a:pt x="1355788" y="10513"/>
                </a:lnTo>
                <a:close/>
                <a:moveTo>
                  <a:pt x="1517418" y="10513"/>
                </a:moveTo>
                <a:cubicBezTo>
                  <a:pt x="1523508" y="13180"/>
                  <a:pt x="1526629" y="16808"/>
                  <a:pt x="1529566" y="19961"/>
                </a:cubicBezTo>
                <a:cubicBezTo>
                  <a:pt x="1532718" y="24204"/>
                  <a:pt x="1532600" y="24755"/>
                  <a:pt x="1532600" y="32443"/>
                </a:cubicBezTo>
                <a:lnTo>
                  <a:pt x="1532600" y="178546"/>
                </a:lnTo>
                <a:cubicBezTo>
                  <a:pt x="1532600" y="184334"/>
                  <a:pt x="1529814" y="187973"/>
                  <a:pt x="1525851" y="190359"/>
                </a:cubicBezTo>
                <a:lnTo>
                  <a:pt x="1553860" y="190359"/>
                </a:lnTo>
                <a:cubicBezTo>
                  <a:pt x="1549099" y="187973"/>
                  <a:pt x="1546432" y="184334"/>
                  <a:pt x="1546432" y="178546"/>
                </a:cubicBezTo>
                <a:lnTo>
                  <a:pt x="1546432" y="39872"/>
                </a:lnTo>
                <a:cubicBezTo>
                  <a:pt x="1546432" y="42495"/>
                  <a:pt x="1672970" y="195423"/>
                  <a:pt x="1672970" y="195423"/>
                </a:cubicBezTo>
                <a:lnTo>
                  <a:pt x="1672970" y="22660"/>
                </a:lnTo>
                <a:cubicBezTo>
                  <a:pt x="1672970" y="16570"/>
                  <a:pt x="1675831" y="12651"/>
                  <a:pt x="1680053" y="10513"/>
                </a:cubicBezTo>
                <a:lnTo>
                  <a:pt x="1652724" y="10513"/>
                </a:lnTo>
                <a:cubicBezTo>
                  <a:pt x="1656686" y="12651"/>
                  <a:pt x="1659472" y="16570"/>
                  <a:pt x="1659472" y="22660"/>
                </a:cubicBezTo>
                <a:lnTo>
                  <a:pt x="1659472" y="139405"/>
                </a:lnTo>
                <a:lnTo>
                  <a:pt x="1555210" y="10513"/>
                </a:lnTo>
                <a:lnTo>
                  <a:pt x="1517418" y="10513"/>
                </a:lnTo>
                <a:close/>
                <a:moveTo>
                  <a:pt x="1706032" y="10513"/>
                </a:moveTo>
                <a:cubicBezTo>
                  <a:pt x="1710264" y="12651"/>
                  <a:pt x="1713126" y="16592"/>
                  <a:pt x="1713126" y="22660"/>
                </a:cubicBezTo>
                <a:lnTo>
                  <a:pt x="1713126" y="178546"/>
                </a:lnTo>
                <a:cubicBezTo>
                  <a:pt x="1713126" y="184334"/>
                  <a:pt x="1710264" y="187973"/>
                  <a:pt x="1706032" y="190359"/>
                </a:cubicBezTo>
                <a:lnTo>
                  <a:pt x="1745173" y="190359"/>
                </a:lnTo>
                <a:cubicBezTo>
                  <a:pt x="1741211" y="187973"/>
                  <a:pt x="1738425" y="184334"/>
                  <a:pt x="1738425" y="178546"/>
                </a:cubicBezTo>
                <a:lnTo>
                  <a:pt x="1738425" y="22660"/>
                </a:lnTo>
                <a:cubicBezTo>
                  <a:pt x="1738425" y="16592"/>
                  <a:pt x="1741211" y="12651"/>
                  <a:pt x="1745173" y="10513"/>
                </a:cubicBezTo>
                <a:lnTo>
                  <a:pt x="1706032" y="10513"/>
                </a:lnTo>
                <a:close/>
                <a:moveTo>
                  <a:pt x="1759685" y="10513"/>
                </a:moveTo>
                <a:cubicBezTo>
                  <a:pt x="1768421" y="13709"/>
                  <a:pt x="1770634" y="18039"/>
                  <a:pt x="1773517" y="23330"/>
                </a:cubicBezTo>
                <a:cubicBezTo>
                  <a:pt x="1778031" y="33101"/>
                  <a:pt x="1846067" y="197107"/>
                  <a:pt x="1846067" y="197107"/>
                </a:cubicBezTo>
                <a:cubicBezTo>
                  <a:pt x="1846067" y="197107"/>
                  <a:pt x="1907657" y="33652"/>
                  <a:pt x="1911868" y="23330"/>
                </a:cubicBezTo>
                <a:cubicBezTo>
                  <a:pt x="1915021" y="16452"/>
                  <a:pt x="1914438" y="15005"/>
                  <a:pt x="1921316" y="10513"/>
                </a:cubicBezTo>
                <a:lnTo>
                  <a:pt x="1892292" y="10513"/>
                </a:lnTo>
                <a:cubicBezTo>
                  <a:pt x="1898662" y="13180"/>
                  <a:pt x="1899051" y="16981"/>
                  <a:pt x="1896686" y="23330"/>
                </a:cubicBezTo>
                <a:cubicBezTo>
                  <a:pt x="1896686" y="24388"/>
                  <a:pt x="1850116" y="148853"/>
                  <a:pt x="1850116" y="148853"/>
                </a:cubicBezTo>
                <a:cubicBezTo>
                  <a:pt x="1850116" y="148853"/>
                  <a:pt x="1803384" y="27163"/>
                  <a:pt x="1802876" y="26375"/>
                </a:cubicBezTo>
                <a:cubicBezTo>
                  <a:pt x="1800997" y="19734"/>
                  <a:pt x="1801062" y="13180"/>
                  <a:pt x="1807940" y="10513"/>
                </a:cubicBezTo>
                <a:lnTo>
                  <a:pt x="1759685" y="10513"/>
                </a:lnTo>
                <a:close/>
                <a:moveTo>
                  <a:pt x="1932114" y="10513"/>
                </a:moveTo>
                <a:cubicBezTo>
                  <a:pt x="1936357" y="12629"/>
                  <a:pt x="1939531" y="16570"/>
                  <a:pt x="1939531" y="22660"/>
                </a:cubicBezTo>
                <a:lnTo>
                  <a:pt x="1939531" y="178546"/>
                </a:lnTo>
                <a:cubicBezTo>
                  <a:pt x="1939531" y="184884"/>
                  <a:pt x="1936195" y="187973"/>
                  <a:pt x="1931433" y="190359"/>
                </a:cubicBezTo>
                <a:lnTo>
                  <a:pt x="2037725" y="190359"/>
                </a:lnTo>
                <a:lnTo>
                  <a:pt x="2043459" y="161000"/>
                </a:lnTo>
                <a:cubicBezTo>
                  <a:pt x="2033698" y="177650"/>
                  <a:pt x="2023419" y="177542"/>
                  <a:pt x="1994869" y="177542"/>
                </a:cubicBezTo>
                <a:cubicBezTo>
                  <a:pt x="1982409" y="177780"/>
                  <a:pt x="1969970" y="176397"/>
                  <a:pt x="1964172" y="175847"/>
                </a:cubicBezTo>
                <a:lnTo>
                  <a:pt x="1964172" y="97909"/>
                </a:lnTo>
                <a:lnTo>
                  <a:pt x="2007363" y="97909"/>
                </a:lnTo>
                <a:cubicBezTo>
                  <a:pt x="2011045" y="97909"/>
                  <a:pt x="2015472" y="102153"/>
                  <a:pt x="2016810" y="105327"/>
                </a:cubicBezTo>
                <a:lnTo>
                  <a:pt x="2016810" y="76648"/>
                </a:lnTo>
                <a:cubicBezTo>
                  <a:pt x="2015472" y="79866"/>
                  <a:pt x="2011045" y="84066"/>
                  <a:pt x="2007363" y="84066"/>
                </a:cubicBezTo>
                <a:lnTo>
                  <a:pt x="1964172" y="84066"/>
                </a:lnTo>
                <a:lnTo>
                  <a:pt x="1964172" y="24344"/>
                </a:lnTo>
                <a:cubicBezTo>
                  <a:pt x="1964172" y="24344"/>
                  <a:pt x="2004728" y="24679"/>
                  <a:pt x="2009716" y="24679"/>
                </a:cubicBezTo>
                <a:cubicBezTo>
                  <a:pt x="2021086" y="24679"/>
                  <a:pt x="2026712" y="28059"/>
                  <a:pt x="2031992" y="34127"/>
                </a:cubicBezTo>
                <a:lnTo>
                  <a:pt x="2031312" y="10513"/>
                </a:lnTo>
                <a:lnTo>
                  <a:pt x="1932114" y="10513"/>
                </a:lnTo>
                <a:close/>
                <a:moveTo>
                  <a:pt x="2056956" y="10513"/>
                </a:moveTo>
                <a:cubicBezTo>
                  <a:pt x="2060962" y="12629"/>
                  <a:pt x="2064385" y="16570"/>
                  <a:pt x="2064385" y="22660"/>
                </a:cubicBezTo>
                <a:lnTo>
                  <a:pt x="2064385" y="178546"/>
                </a:lnTo>
                <a:cubicBezTo>
                  <a:pt x="2064385" y="184334"/>
                  <a:pt x="2060962" y="187973"/>
                  <a:pt x="2056956" y="190359"/>
                </a:cubicBezTo>
                <a:lnTo>
                  <a:pt x="2096443" y="190359"/>
                </a:lnTo>
                <a:cubicBezTo>
                  <a:pt x="2092459" y="187973"/>
                  <a:pt x="2089014" y="184334"/>
                  <a:pt x="2089014" y="178546"/>
                </a:cubicBezTo>
                <a:lnTo>
                  <a:pt x="2089014" y="107357"/>
                </a:lnTo>
                <a:lnTo>
                  <a:pt x="2104542" y="107357"/>
                </a:lnTo>
                <a:cubicBezTo>
                  <a:pt x="2118276" y="107357"/>
                  <a:pt x="2123621" y="118706"/>
                  <a:pt x="2130521" y="129287"/>
                </a:cubicBezTo>
                <a:cubicBezTo>
                  <a:pt x="2139785" y="144091"/>
                  <a:pt x="2149384" y="158689"/>
                  <a:pt x="2162914" y="178546"/>
                </a:cubicBezTo>
                <a:cubicBezTo>
                  <a:pt x="2166876" y="184075"/>
                  <a:pt x="2174176" y="191039"/>
                  <a:pt x="2184509" y="191039"/>
                </a:cubicBezTo>
                <a:lnTo>
                  <a:pt x="2211503" y="190359"/>
                </a:lnTo>
                <a:cubicBezTo>
                  <a:pt x="2211503" y="190359"/>
                  <a:pt x="2200198" y="186245"/>
                  <a:pt x="2194626" y="179896"/>
                </a:cubicBezTo>
                <a:cubicBezTo>
                  <a:pt x="2183019" y="167457"/>
                  <a:pt x="2154816" y="119159"/>
                  <a:pt x="2154816" y="119159"/>
                </a:cubicBezTo>
                <a:cubicBezTo>
                  <a:pt x="2150831" y="113339"/>
                  <a:pt x="2143489" y="102185"/>
                  <a:pt x="2129171" y="99259"/>
                </a:cubicBezTo>
                <a:cubicBezTo>
                  <a:pt x="2145594" y="97920"/>
                  <a:pt x="2171012" y="83289"/>
                  <a:pt x="2171012" y="54719"/>
                </a:cubicBezTo>
                <a:cubicBezTo>
                  <a:pt x="2171012" y="38068"/>
                  <a:pt x="2159772" y="10513"/>
                  <a:pt x="2106895" y="10513"/>
                </a:cubicBezTo>
                <a:lnTo>
                  <a:pt x="2056956" y="10513"/>
                </a:lnTo>
                <a:close/>
                <a:moveTo>
                  <a:pt x="2337026" y="10513"/>
                </a:moveTo>
                <a:cubicBezTo>
                  <a:pt x="2341270" y="12651"/>
                  <a:pt x="2344109" y="16592"/>
                  <a:pt x="2344109" y="22660"/>
                </a:cubicBezTo>
                <a:lnTo>
                  <a:pt x="2344109" y="178546"/>
                </a:lnTo>
                <a:cubicBezTo>
                  <a:pt x="2344109" y="184334"/>
                  <a:pt x="2341270" y="187973"/>
                  <a:pt x="2337026" y="190359"/>
                </a:cubicBezTo>
                <a:lnTo>
                  <a:pt x="2376168" y="190359"/>
                </a:lnTo>
                <a:cubicBezTo>
                  <a:pt x="2372205" y="187973"/>
                  <a:pt x="2369419" y="184334"/>
                  <a:pt x="2369419" y="178546"/>
                </a:cubicBezTo>
                <a:lnTo>
                  <a:pt x="2369419" y="22660"/>
                </a:lnTo>
                <a:cubicBezTo>
                  <a:pt x="2369419" y="16592"/>
                  <a:pt x="2372205" y="12651"/>
                  <a:pt x="2376168" y="10513"/>
                </a:cubicBezTo>
                <a:lnTo>
                  <a:pt x="2337026" y="10513"/>
                </a:lnTo>
                <a:close/>
                <a:moveTo>
                  <a:pt x="2391349" y="10513"/>
                </a:moveTo>
                <a:lnTo>
                  <a:pt x="2391349" y="35477"/>
                </a:lnTo>
                <a:cubicBezTo>
                  <a:pt x="2393757" y="31255"/>
                  <a:pt x="2398541" y="25025"/>
                  <a:pt x="2404846" y="25025"/>
                </a:cubicBezTo>
                <a:cubicBezTo>
                  <a:pt x="2404846" y="25025"/>
                  <a:pt x="2428558" y="23330"/>
                  <a:pt x="2448372" y="23330"/>
                </a:cubicBezTo>
                <a:lnTo>
                  <a:pt x="2448372" y="178546"/>
                </a:lnTo>
                <a:cubicBezTo>
                  <a:pt x="2448372" y="184334"/>
                  <a:pt x="2446115" y="187973"/>
                  <a:pt x="2441623" y="190359"/>
                </a:cubicBezTo>
                <a:lnTo>
                  <a:pt x="2480765" y="190359"/>
                </a:lnTo>
                <a:cubicBezTo>
                  <a:pt x="2476521" y="187973"/>
                  <a:pt x="2473681" y="184334"/>
                  <a:pt x="2473681" y="178546"/>
                </a:cubicBezTo>
                <a:lnTo>
                  <a:pt x="2473681" y="23330"/>
                </a:lnTo>
                <a:cubicBezTo>
                  <a:pt x="2493020" y="23330"/>
                  <a:pt x="2516872" y="25025"/>
                  <a:pt x="2516872" y="25025"/>
                </a:cubicBezTo>
                <a:cubicBezTo>
                  <a:pt x="2523729" y="25543"/>
                  <a:pt x="2528080" y="31255"/>
                  <a:pt x="2530704" y="35477"/>
                </a:cubicBezTo>
                <a:lnTo>
                  <a:pt x="2530369" y="10513"/>
                </a:lnTo>
                <a:lnTo>
                  <a:pt x="2391349" y="10513"/>
                </a:lnTo>
                <a:close/>
                <a:moveTo>
                  <a:pt x="2536448" y="10513"/>
                </a:moveTo>
                <a:cubicBezTo>
                  <a:pt x="2543823" y="14216"/>
                  <a:pt x="2547041" y="16981"/>
                  <a:pt x="2551295" y="23330"/>
                </a:cubicBezTo>
                <a:lnTo>
                  <a:pt x="2601569" y="106342"/>
                </a:lnTo>
                <a:lnTo>
                  <a:pt x="2601569" y="178546"/>
                </a:lnTo>
                <a:cubicBezTo>
                  <a:pt x="2601569" y="184884"/>
                  <a:pt x="2596008" y="187973"/>
                  <a:pt x="2591786" y="190359"/>
                </a:cubicBezTo>
                <a:lnTo>
                  <a:pt x="2636996" y="190359"/>
                </a:lnTo>
                <a:cubicBezTo>
                  <a:pt x="2632224" y="187973"/>
                  <a:pt x="2627214" y="184334"/>
                  <a:pt x="2627214" y="178546"/>
                </a:cubicBezTo>
                <a:lnTo>
                  <a:pt x="2627214" y="105327"/>
                </a:lnTo>
                <a:lnTo>
                  <a:pt x="2670070" y="25025"/>
                </a:lnTo>
                <a:cubicBezTo>
                  <a:pt x="2673222" y="18643"/>
                  <a:pt x="2677919" y="13730"/>
                  <a:pt x="2685586" y="10513"/>
                </a:cubicBezTo>
                <a:lnTo>
                  <a:pt x="2650493" y="10513"/>
                </a:lnTo>
                <a:cubicBezTo>
                  <a:pt x="2657879" y="12651"/>
                  <a:pt x="2659931" y="16214"/>
                  <a:pt x="2656227" y="23330"/>
                </a:cubicBezTo>
                <a:lnTo>
                  <a:pt x="2620130" y="92165"/>
                </a:lnTo>
                <a:lnTo>
                  <a:pt x="2583008" y="27044"/>
                </a:lnTo>
                <a:cubicBezTo>
                  <a:pt x="2576130" y="14583"/>
                  <a:pt x="2581324" y="13180"/>
                  <a:pt x="2587392" y="10513"/>
                </a:cubicBezTo>
                <a:lnTo>
                  <a:pt x="2536448" y="10513"/>
                </a:lnTo>
                <a:close/>
                <a:moveTo>
                  <a:pt x="2950809" y="10513"/>
                </a:moveTo>
                <a:cubicBezTo>
                  <a:pt x="2955031" y="12629"/>
                  <a:pt x="2958227" y="16570"/>
                  <a:pt x="2958227" y="22660"/>
                </a:cubicBezTo>
                <a:lnTo>
                  <a:pt x="2958227" y="178546"/>
                </a:lnTo>
                <a:cubicBezTo>
                  <a:pt x="2958227" y="184884"/>
                  <a:pt x="2955560" y="187973"/>
                  <a:pt x="2950809" y="190359"/>
                </a:cubicBezTo>
                <a:lnTo>
                  <a:pt x="2990955" y="190359"/>
                </a:lnTo>
                <a:cubicBezTo>
                  <a:pt x="2986182" y="187973"/>
                  <a:pt x="2983202" y="184884"/>
                  <a:pt x="2983202" y="178546"/>
                </a:cubicBezTo>
                <a:lnTo>
                  <a:pt x="2983537" y="97909"/>
                </a:lnTo>
                <a:lnTo>
                  <a:pt x="3027397" y="97909"/>
                </a:lnTo>
                <a:cubicBezTo>
                  <a:pt x="3031079" y="97909"/>
                  <a:pt x="3035236" y="102174"/>
                  <a:pt x="3036510" y="105327"/>
                </a:cubicBezTo>
                <a:lnTo>
                  <a:pt x="3036510" y="76648"/>
                </a:lnTo>
                <a:cubicBezTo>
                  <a:pt x="3035236" y="79823"/>
                  <a:pt x="3031079" y="84066"/>
                  <a:pt x="3027397" y="84066"/>
                </a:cubicBezTo>
                <a:lnTo>
                  <a:pt x="2983537" y="84066"/>
                </a:lnTo>
                <a:lnTo>
                  <a:pt x="2983202" y="23675"/>
                </a:lnTo>
                <a:cubicBezTo>
                  <a:pt x="2983202" y="23675"/>
                  <a:pt x="3027505" y="24140"/>
                  <a:pt x="3033810" y="24679"/>
                </a:cubicBezTo>
                <a:cubicBezTo>
                  <a:pt x="3046779" y="24679"/>
                  <a:pt x="3052717" y="28469"/>
                  <a:pt x="3056421" y="34807"/>
                </a:cubicBezTo>
                <a:lnTo>
                  <a:pt x="3056421" y="10513"/>
                </a:lnTo>
                <a:lnTo>
                  <a:pt x="2950809" y="10513"/>
                </a:lnTo>
                <a:close/>
                <a:moveTo>
                  <a:pt x="2850585" y="19280"/>
                </a:moveTo>
                <a:cubicBezTo>
                  <a:pt x="2884727" y="19280"/>
                  <a:pt x="2906409" y="51933"/>
                  <a:pt x="2905923" y="102962"/>
                </a:cubicBezTo>
                <a:cubicBezTo>
                  <a:pt x="2905923" y="150558"/>
                  <a:pt x="2884986" y="180576"/>
                  <a:pt x="2851265" y="180576"/>
                </a:cubicBezTo>
                <a:cubicBezTo>
                  <a:pt x="2823234" y="180576"/>
                  <a:pt x="2794578" y="154489"/>
                  <a:pt x="2794578" y="96560"/>
                </a:cubicBezTo>
                <a:cubicBezTo>
                  <a:pt x="2794578" y="48197"/>
                  <a:pt x="2816875" y="19280"/>
                  <a:pt x="2850585" y="19280"/>
                </a:cubicBezTo>
                <a:close/>
                <a:moveTo>
                  <a:pt x="2108926" y="21310"/>
                </a:moveTo>
                <a:cubicBezTo>
                  <a:pt x="2136935" y="21310"/>
                  <a:pt x="2144352" y="43284"/>
                  <a:pt x="2144352" y="55723"/>
                </a:cubicBezTo>
                <a:cubicBezTo>
                  <a:pt x="2144352" y="83494"/>
                  <a:pt x="2124647" y="94195"/>
                  <a:pt x="2104542" y="94195"/>
                </a:cubicBezTo>
                <a:cubicBezTo>
                  <a:pt x="2097664" y="94195"/>
                  <a:pt x="2089014" y="93514"/>
                  <a:pt x="2089014" y="93514"/>
                </a:cubicBezTo>
                <a:lnTo>
                  <a:pt x="2089014" y="21980"/>
                </a:lnTo>
                <a:cubicBezTo>
                  <a:pt x="2089014" y="21980"/>
                  <a:pt x="2097016" y="21310"/>
                  <a:pt x="2108926" y="21310"/>
                </a:cubicBezTo>
                <a:close/>
                <a:moveTo>
                  <a:pt x="152863" y="122538"/>
                </a:moveTo>
                <a:cubicBezTo>
                  <a:pt x="116107" y="122538"/>
                  <a:pt x="83142" y="133228"/>
                  <a:pt x="53988" y="154597"/>
                </a:cubicBezTo>
                <a:cubicBezTo>
                  <a:pt x="24845" y="175912"/>
                  <a:pt x="10128" y="205756"/>
                  <a:pt x="10128" y="244347"/>
                </a:cubicBezTo>
                <a:cubicBezTo>
                  <a:pt x="10128" y="271881"/>
                  <a:pt x="18345" y="295474"/>
                  <a:pt x="34423" y="314532"/>
                </a:cubicBezTo>
                <a:cubicBezTo>
                  <a:pt x="50501" y="333590"/>
                  <a:pt x="75767" y="351741"/>
                  <a:pt x="110676" y="369201"/>
                </a:cubicBezTo>
                <a:cubicBezTo>
                  <a:pt x="158920" y="393129"/>
                  <a:pt x="190460" y="410469"/>
                  <a:pt x="205156" y="421494"/>
                </a:cubicBezTo>
                <a:cubicBezTo>
                  <a:pt x="219808" y="432497"/>
                  <a:pt x="227097" y="452883"/>
                  <a:pt x="227097" y="482231"/>
                </a:cubicBezTo>
                <a:cubicBezTo>
                  <a:pt x="227097" y="504766"/>
                  <a:pt x="219808" y="525810"/>
                  <a:pt x="205156" y="545333"/>
                </a:cubicBezTo>
                <a:cubicBezTo>
                  <a:pt x="190460" y="564833"/>
                  <a:pt x="166694" y="574357"/>
                  <a:pt x="133621" y="574357"/>
                </a:cubicBezTo>
                <a:cubicBezTo>
                  <a:pt x="100094" y="574357"/>
                  <a:pt x="73187" y="563548"/>
                  <a:pt x="52984" y="541618"/>
                </a:cubicBezTo>
                <a:cubicBezTo>
                  <a:pt x="32749" y="519753"/>
                  <a:pt x="17730" y="493352"/>
                  <a:pt x="8098" y="462331"/>
                </a:cubicBezTo>
                <a:lnTo>
                  <a:pt x="10128" y="565244"/>
                </a:lnTo>
                <a:cubicBezTo>
                  <a:pt x="34455" y="578049"/>
                  <a:pt x="55532" y="587509"/>
                  <a:pt x="73230" y="593922"/>
                </a:cubicBezTo>
                <a:cubicBezTo>
                  <a:pt x="90906" y="600314"/>
                  <a:pt x="112641" y="603370"/>
                  <a:pt x="138351" y="603370"/>
                </a:cubicBezTo>
                <a:cubicBezTo>
                  <a:pt x="177427" y="603370"/>
                  <a:pt x="212401" y="590283"/>
                  <a:pt x="243628" y="563894"/>
                </a:cubicBezTo>
                <a:cubicBezTo>
                  <a:pt x="274855" y="537493"/>
                  <a:pt x="290533" y="503837"/>
                  <a:pt x="290533" y="463000"/>
                </a:cubicBezTo>
                <a:cubicBezTo>
                  <a:pt x="290533" y="433652"/>
                  <a:pt x="284691" y="410480"/>
                  <a:pt x="272987" y="393496"/>
                </a:cubicBezTo>
                <a:cubicBezTo>
                  <a:pt x="261293" y="376543"/>
                  <a:pt x="247429" y="363381"/>
                  <a:pt x="231815" y="354009"/>
                </a:cubicBezTo>
                <a:cubicBezTo>
                  <a:pt x="216202" y="344582"/>
                  <a:pt x="192425" y="331959"/>
                  <a:pt x="160281" y="315882"/>
                </a:cubicBezTo>
                <a:cubicBezTo>
                  <a:pt x="122618" y="297072"/>
                  <a:pt x="97794" y="281913"/>
                  <a:pt x="85377" y="270672"/>
                </a:cubicBezTo>
                <a:cubicBezTo>
                  <a:pt x="73014" y="259377"/>
                  <a:pt x="66481" y="243592"/>
                  <a:pt x="66481" y="223432"/>
                </a:cubicBezTo>
                <a:cubicBezTo>
                  <a:pt x="66481" y="205562"/>
                  <a:pt x="73014" y="189193"/>
                  <a:pt x="85377" y="173827"/>
                </a:cubicBezTo>
                <a:cubicBezTo>
                  <a:pt x="97794" y="158452"/>
                  <a:pt x="116885" y="150548"/>
                  <a:pt x="143069" y="150548"/>
                </a:cubicBezTo>
                <a:cubicBezTo>
                  <a:pt x="172903" y="150548"/>
                  <a:pt x="197900" y="160050"/>
                  <a:pt x="217649" y="179226"/>
                </a:cubicBezTo>
                <a:cubicBezTo>
                  <a:pt x="237387" y="198436"/>
                  <a:pt x="249707" y="218865"/>
                  <a:pt x="254760" y="239964"/>
                </a:cubicBezTo>
                <a:lnTo>
                  <a:pt x="251391" y="149198"/>
                </a:lnTo>
                <a:cubicBezTo>
                  <a:pt x="224732" y="131479"/>
                  <a:pt x="191875" y="122538"/>
                  <a:pt x="152863" y="122538"/>
                </a:cubicBezTo>
                <a:close/>
                <a:moveTo>
                  <a:pt x="1249830" y="122538"/>
                </a:moveTo>
                <a:lnTo>
                  <a:pt x="1165479" y="139070"/>
                </a:lnTo>
                <a:cubicBezTo>
                  <a:pt x="1173750" y="142266"/>
                  <a:pt x="1179797" y="145279"/>
                  <a:pt x="1183695" y="148518"/>
                </a:cubicBezTo>
                <a:cubicBezTo>
                  <a:pt x="1187603" y="151714"/>
                  <a:pt x="1189774" y="157664"/>
                  <a:pt x="1189774" y="166399"/>
                </a:cubicBezTo>
                <a:lnTo>
                  <a:pt x="1189774" y="571312"/>
                </a:lnTo>
                <a:cubicBezTo>
                  <a:pt x="1189774" y="582293"/>
                  <a:pt x="1183846" y="590866"/>
                  <a:pt x="1171893" y="597302"/>
                </a:cubicBezTo>
                <a:lnTo>
                  <a:pt x="1269072" y="597302"/>
                </a:lnTo>
                <a:cubicBezTo>
                  <a:pt x="1261729" y="593155"/>
                  <a:pt x="1256654" y="589225"/>
                  <a:pt x="1253880" y="585489"/>
                </a:cubicBezTo>
                <a:cubicBezTo>
                  <a:pt x="1251137" y="581850"/>
                  <a:pt x="1249830" y="576970"/>
                  <a:pt x="1249830" y="570977"/>
                </a:cubicBezTo>
                <a:lnTo>
                  <a:pt x="1249830" y="347606"/>
                </a:lnTo>
                <a:cubicBezTo>
                  <a:pt x="1257194" y="337953"/>
                  <a:pt x="1267679" y="329746"/>
                  <a:pt x="1281219" y="322631"/>
                </a:cubicBezTo>
                <a:cubicBezTo>
                  <a:pt x="1294770" y="315515"/>
                  <a:pt x="1309444" y="311833"/>
                  <a:pt x="1325079" y="311833"/>
                </a:cubicBezTo>
                <a:cubicBezTo>
                  <a:pt x="1351696" y="311833"/>
                  <a:pt x="1370462" y="318829"/>
                  <a:pt x="1381767" y="333094"/>
                </a:cubicBezTo>
                <a:cubicBezTo>
                  <a:pt x="1392997" y="347368"/>
                  <a:pt x="1398644" y="366339"/>
                  <a:pt x="1398644" y="389781"/>
                </a:cubicBezTo>
                <a:lnTo>
                  <a:pt x="1398644" y="570977"/>
                </a:lnTo>
                <a:cubicBezTo>
                  <a:pt x="1398644" y="581559"/>
                  <a:pt x="1392478" y="590402"/>
                  <a:pt x="1380083" y="597302"/>
                </a:cubicBezTo>
                <a:lnTo>
                  <a:pt x="1475232" y="597302"/>
                </a:lnTo>
                <a:cubicBezTo>
                  <a:pt x="1467889" y="592702"/>
                  <a:pt x="1463009" y="589246"/>
                  <a:pt x="1460730" y="586504"/>
                </a:cubicBezTo>
                <a:cubicBezTo>
                  <a:pt x="1458420" y="583729"/>
                  <a:pt x="1457016" y="578697"/>
                  <a:pt x="1457016" y="571312"/>
                </a:cubicBezTo>
                <a:lnTo>
                  <a:pt x="1457016" y="367506"/>
                </a:lnTo>
                <a:cubicBezTo>
                  <a:pt x="1457016" y="337229"/>
                  <a:pt x="1447309" y="313711"/>
                  <a:pt x="1427322" y="296986"/>
                </a:cubicBezTo>
                <a:cubicBezTo>
                  <a:pt x="1407336" y="280260"/>
                  <a:pt x="1382685" y="271676"/>
                  <a:pt x="1353758" y="271676"/>
                </a:cubicBezTo>
                <a:cubicBezTo>
                  <a:pt x="1322067" y="271676"/>
                  <a:pt x="1287514" y="288218"/>
                  <a:pt x="1249830" y="320946"/>
                </a:cubicBezTo>
                <a:lnTo>
                  <a:pt x="1249830" y="122538"/>
                </a:lnTo>
                <a:close/>
                <a:moveTo>
                  <a:pt x="1041640" y="216684"/>
                </a:moveTo>
                <a:lnTo>
                  <a:pt x="951545" y="308799"/>
                </a:lnTo>
                <a:lnTo>
                  <a:pt x="981238" y="308799"/>
                </a:lnTo>
                <a:lnTo>
                  <a:pt x="981238" y="503826"/>
                </a:lnTo>
                <a:cubicBezTo>
                  <a:pt x="981238" y="535042"/>
                  <a:pt x="990125" y="559348"/>
                  <a:pt x="1007898" y="577056"/>
                </a:cubicBezTo>
                <a:cubicBezTo>
                  <a:pt x="1025617" y="594732"/>
                  <a:pt x="1048929" y="603370"/>
                  <a:pt x="1077413" y="603370"/>
                </a:cubicBezTo>
                <a:cubicBezTo>
                  <a:pt x="1095327" y="603370"/>
                  <a:pt x="1111426" y="597992"/>
                  <a:pt x="1125657" y="587174"/>
                </a:cubicBezTo>
                <a:cubicBezTo>
                  <a:pt x="1139878" y="576290"/>
                  <a:pt x="1146918" y="566172"/>
                  <a:pt x="1146918" y="556465"/>
                </a:cubicBezTo>
                <a:cubicBezTo>
                  <a:pt x="1139532" y="562900"/>
                  <a:pt x="1133442" y="567532"/>
                  <a:pt x="1128357" y="570308"/>
                </a:cubicBezTo>
                <a:cubicBezTo>
                  <a:pt x="1123325" y="573093"/>
                  <a:pt x="1114654" y="574357"/>
                  <a:pt x="1102712" y="574357"/>
                </a:cubicBezTo>
                <a:cubicBezTo>
                  <a:pt x="1060925" y="574357"/>
                  <a:pt x="1039956" y="550537"/>
                  <a:pt x="1039956" y="502822"/>
                </a:cubicBezTo>
                <a:lnTo>
                  <a:pt x="1039956" y="308799"/>
                </a:lnTo>
                <a:lnTo>
                  <a:pt x="1112506" y="308799"/>
                </a:lnTo>
                <a:lnTo>
                  <a:pt x="1136455" y="280120"/>
                </a:lnTo>
                <a:lnTo>
                  <a:pt x="1041640" y="280120"/>
                </a:lnTo>
                <a:lnTo>
                  <a:pt x="1041640" y="216684"/>
                </a:lnTo>
                <a:close/>
                <a:moveTo>
                  <a:pt x="2726077" y="216684"/>
                </a:moveTo>
                <a:lnTo>
                  <a:pt x="2636327" y="308799"/>
                </a:lnTo>
                <a:lnTo>
                  <a:pt x="2665675" y="308799"/>
                </a:lnTo>
                <a:lnTo>
                  <a:pt x="2665675" y="503826"/>
                </a:lnTo>
                <a:cubicBezTo>
                  <a:pt x="2665675" y="535042"/>
                  <a:pt x="2674594" y="559348"/>
                  <a:pt x="2692334" y="577056"/>
                </a:cubicBezTo>
                <a:cubicBezTo>
                  <a:pt x="2710097" y="594732"/>
                  <a:pt x="2733365" y="603370"/>
                  <a:pt x="2761850" y="603370"/>
                </a:cubicBezTo>
                <a:cubicBezTo>
                  <a:pt x="2779741" y="603370"/>
                  <a:pt x="2795884" y="597992"/>
                  <a:pt x="2810094" y="587174"/>
                </a:cubicBezTo>
                <a:cubicBezTo>
                  <a:pt x="2824357" y="576290"/>
                  <a:pt x="2831354" y="566172"/>
                  <a:pt x="2831354" y="556465"/>
                </a:cubicBezTo>
                <a:cubicBezTo>
                  <a:pt x="2823990" y="562900"/>
                  <a:pt x="2817879" y="567532"/>
                  <a:pt x="2812793" y="570308"/>
                </a:cubicBezTo>
                <a:cubicBezTo>
                  <a:pt x="2807740" y="573093"/>
                  <a:pt x="2799091" y="574357"/>
                  <a:pt x="2787149" y="574357"/>
                </a:cubicBezTo>
                <a:cubicBezTo>
                  <a:pt x="2745362" y="574357"/>
                  <a:pt x="2724393" y="550537"/>
                  <a:pt x="2724393" y="502822"/>
                </a:cubicBezTo>
                <a:lnTo>
                  <a:pt x="2724393" y="308799"/>
                </a:lnTo>
                <a:lnTo>
                  <a:pt x="2796942" y="308799"/>
                </a:lnTo>
                <a:lnTo>
                  <a:pt x="2820891" y="280120"/>
                </a:lnTo>
                <a:lnTo>
                  <a:pt x="2726077" y="280120"/>
                </a:lnTo>
                <a:lnTo>
                  <a:pt x="2726077" y="216684"/>
                </a:lnTo>
                <a:close/>
                <a:moveTo>
                  <a:pt x="468695" y="271676"/>
                </a:moveTo>
                <a:cubicBezTo>
                  <a:pt x="438817" y="271676"/>
                  <a:pt x="412147" y="279818"/>
                  <a:pt x="388716" y="295636"/>
                </a:cubicBezTo>
                <a:cubicBezTo>
                  <a:pt x="365296" y="311476"/>
                  <a:pt x="347491" y="332133"/>
                  <a:pt x="335073" y="358058"/>
                </a:cubicBezTo>
                <a:cubicBezTo>
                  <a:pt x="322688" y="384015"/>
                  <a:pt x="316512" y="410815"/>
                  <a:pt x="316512" y="438371"/>
                </a:cubicBezTo>
                <a:cubicBezTo>
                  <a:pt x="316512" y="481011"/>
                  <a:pt x="329199" y="519061"/>
                  <a:pt x="354639" y="552761"/>
                </a:cubicBezTo>
                <a:cubicBezTo>
                  <a:pt x="380143" y="586472"/>
                  <a:pt x="417740" y="603370"/>
                  <a:pt x="467345" y="603370"/>
                </a:cubicBezTo>
                <a:cubicBezTo>
                  <a:pt x="496714" y="603370"/>
                  <a:pt x="523028" y="595660"/>
                  <a:pt x="545963" y="580090"/>
                </a:cubicBezTo>
                <a:cubicBezTo>
                  <a:pt x="568962" y="564455"/>
                  <a:pt x="586745" y="543518"/>
                  <a:pt x="599616" y="517324"/>
                </a:cubicBezTo>
                <a:cubicBezTo>
                  <a:pt x="612498" y="491214"/>
                  <a:pt x="618847" y="464944"/>
                  <a:pt x="618847" y="438371"/>
                </a:cubicBezTo>
                <a:cubicBezTo>
                  <a:pt x="618847" y="409887"/>
                  <a:pt x="613405" y="382968"/>
                  <a:pt x="602650" y="357723"/>
                </a:cubicBezTo>
                <a:cubicBezTo>
                  <a:pt x="591831" y="332500"/>
                  <a:pt x="574998" y="312038"/>
                  <a:pt x="552031" y="295971"/>
                </a:cubicBezTo>
                <a:cubicBezTo>
                  <a:pt x="529043" y="279915"/>
                  <a:pt x="501271" y="271676"/>
                  <a:pt x="468695" y="271676"/>
                </a:cubicBezTo>
                <a:close/>
                <a:moveTo>
                  <a:pt x="714342" y="271676"/>
                </a:moveTo>
                <a:lnTo>
                  <a:pt x="630994" y="288218"/>
                </a:lnTo>
                <a:cubicBezTo>
                  <a:pt x="646586" y="293272"/>
                  <a:pt x="654274" y="302558"/>
                  <a:pt x="654274" y="315882"/>
                </a:cubicBezTo>
                <a:lnTo>
                  <a:pt x="654274" y="474133"/>
                </a:lnTo>
                <a:cubicBezTo>
                  <a:pt x="654274" y="519591"/>
                  <a:pt x="665568" y="552578"/>
                  <a:pt x="687682" y="573007"/>
                </a:cubicBezTo>
                <a:cubicBezTo>
                  <a:pt x="709785" y="593436"/>
                  <a:pt x="733507" y="603370"/>
                  <a:pt x="759217" y="603370"/>
                </a:cubicBezTo>
                <a:cubicBezTo>
                  <a:pt x="788867" y="603370"/>
                  <a:pt x="816023" y="593522"/>
                  <a:pt x="840534" y="573677"/>
                </a:cubicBezTo>
                <a:lnTo>
                  <a:pt x="852681" y="533520"/>
                </a:lnTo>
                <a:cubicBezTo>
                  <a:pt x="842305" y="543454"/>
                  <a:pt x="834671" y="549025"/>
                  <a:pt x="824672" y="554446"/>
                </a:cubicBezTo>
                <a:cubicBezTo>
                  <a:pt x="813669" y="560406"/>
                  <a:pt x="800680" y="563559"/>
                  <a:pt x="785531" y="563559"/>
                </a:cubicBezTo>
                <a:cubicBezTo>
                  <a:pt x="765307" y="563559"/>
                  <a:pt x="748473" y="555547"/>
                  <a:pt x="734922" y="539934"/>
                </a:cubicBezTo>
                <a:cubicBezTo>
                  <a:pt x="721371" y="524320"/>
                  <a:pt x="714342" y="502509"/>
                  <a:pt x="714342" y="474478"/>
                </a:cubicBezTo>
                <a:lnTo>
                  <a:pt x="714342" y="271676"/>
                </a:lnTo>
                <a:close/>
                <a:moveTo>
                  <a:pt x="917132" y="271676"/>
                </a:moveTo>
                <a:lnTo>
                  <a:pt x="834466" y="288218"/>
                </a:lnTo>
                <a:cubicBezTo>
                  <a:pt x="841808" y="290054"/>
                  <a:pt x="847639" y="293012"/>
                  <a:pt x="852012" y="296651"/>
                </a:cubicBezTo>
                <a:cubicBezTo>
                  <a:pt x="856352" y="300333"/>
                  <a:pt x="858415" y="306704"/>
                  <a:pt x="858415" y="315882"/>
                </a:cubicBezTo>
                <a:lnTo>
                  <a:pt x="858415" y="526102"/>
                </a:lnTo>
                <a:lnTo>
                  <a:pt x="859430" y="555796"/>
                </a:lnTo>
                <a:cubicBezTo>
                  <a:pt x="859505" y="555677"/>
                  <a:pt x="859624" y="555558"/>
                  <a:pt x="859765" y="555461"/>
                </a:cubicBezTo>
                <a:cubicBezTo>
                  <a:pt x="859765" y="569195"/>
                  <a:pt x="861784" y="579118"/>
                  <a:pt x="865509" y="585489"/>
                </a:cubicBezTo>
                <a:cubicBezTo>
                  <a:pt x="869169" y="591935"/>
                  <a:pt x="875551" y="597874"/>
                  <a:pt x="884739" y="603370"/>
                </a:cubicBezTo>
                <a:lnTo>
                  <a:pt x="944461" y="581440"/>
                </a:lnTo>
                <a:cubicBezTo>
                  <a:pt x="926095" y="578729"/>
                  <a:pt x="917132" y="565697"/>
                  <a:pt x="917132" y="542299"/>
                </a:cubicBezTo>
                <a:lnTo>
                  <a:pt x="917132" y="271676"/>
                </a:lnTo>
                <a:close/>
                <a:moveTo>
                  <a:pt x="1641591" y="271676"/>
                </a:moveTo>
                <a:cubicBezTo>
                  <a:pt x="1604393" y="271676"/>
                  <a:pt x="1568275" y="283283"/>
                  <a:pt x="1532934" y="306099"/>
                </a:cubicBezTo>
                <a:lnTo>
                  <a:pt x="1534284" y="391131"/>
                </a:lnTo>
                <a:cubicBezTo>
                  <a:pt x="1543959" y="362366"/>
                  <a:pt x="1556257" y="339636"/>
                  <a:pt x="1571407" y="322965"/>
                </a:cubicBezTo>
                <a:cubicBezTo>
                  <a:pt x="1586556" y="306304"/>
                  <a:pt x="1607341" y="298001"/>
                  <a:pt x="1633493" y="298001"/>
                </a:cubicBezTo>
                <a:cubicBezTo>
                  <a:pt x="1653696" y="298001"/>
                  <a:pt x="1668704" y="303832"/>
                  <a:pt x="1678368" y="315547"/>
                </a:cubicBezTo>
                <a:cubicBezTo>
                  <a:pt x="1688000" y="327252"/>
                  <a:pt x="1692535" y="341224"/>
                  <a:pt x="1692535" y="357723"/>
                </a:cubicBezTo>
                <a:cubicBezTo>
                  <a:pt x="1692535" y="375161"/>
                  <a:pt x="1691682" y="384900"/>
                  <a:pt x="1689835" y="386747"/>
                </a:cubicBezTo>
                <a:cubicBezTo>
                  <a:pt x="1683854" y="393658"/>
                  <a:pt x="1675345" y="398959"/>
                  <a:pt x="1663856" y="402598"/>
                </a:cubicBezTo>
                <a:cubicBezTo>
                  <a:pt x="1652367" y="406259"/>
                  <a:pt x="1632791" y="412143"/>
                  <a:pt x="1605484" y="420145"/>
                </a:cubicBezTo>
                <a:cubicBezTo>
                  <a:pt x="1578155" y="428199"/>
                  <a:pt x="1559540" y="435315"/>
                  <a:pt x="1549466" y="441740"/>
                </a:cubicBezTo>
                <a:cubicBezTo>
                  <a:pt x="1518703" y="460085"/>
                  <a:pt x="1503241" y="486150"/>
                  <a:pt x="1503241" y="519688"/>
                </a:cubicBezTo>
                <a:cubicBezTo>
                  <a:pt x="1503241" y="538498"/>
                  <a:pt x="1510162" y="557091"/>
                  <a:pt x="1524167" y="575706"/>
                </a:cubicBezTo>
                <a:cubicBezTo>
                  <a:pt x="1538160" y="594246"/>
                  <a:pt x="1558806" y="603370"/>
                  <a:pt x="1585908" y="603370"/>
                </a:cubicBezTo>
                <a:cubicBezTo>
                  <a:pt x="1617912" y="603370"/>
                  <a:pt x="1647260" y="592745"/>
                  <a:pt x="1673984" y="570977"/>
                </a:cubicBezTo>
                <a:lnTo>
                  <a:pt x="1686467" y="534535"/>
                </a:lnTo>
                <a:cubicBezTo>
                  <a:pt x="1665001" y="554251"/>
                  <a:pt x="1641095" y="564563"/>
                  <a:pt x="1614252" y="564563"/>
                </a:cubicBezTo>
                <a:cubicBezTo>
                  <a:pt x="1598660" y="564563"/>
                  <a:pt x="1585778" y="559412"/>
                  <a:pt x="1576125" y="549382"/>
                </a:cubicBezTo>
                <a:cubicBezTo>
                  <a:pt x="1566483" y="539393"/>
                  <a:pt x="1561959" y="525324"/>
                  <a:pt x="1561959" y="507541"/>
                </a:cubicBezTo>
                <a:cubicBezTo>
                  <a:pt x="1561959" y="491582"/>
                  <a:pt x="1566483" y="478981"/>
                  <a:pt x="1576125" y="469414"/>
                </a:cubicBezTo>
                <a:cubicBezTo>
                  <a:pt x="1585778" y="459848"/>
                  <a:pt x="1600128" y="451403"/>
                  <a:pt x="1618981" y="444104"/>
                </a:cubicBezTo>
                <a:cubicBezTo>
                  <a:pt x="1658447" y="431849"/>
                  <a:pt x="1682914" y="423113"/>
                  <a:pt x="1692535" y="418125"/>
                </a:cubicBezTo>
                <a:lnTo>
                  <a:pt x="1692535" y="528801"/>
                </a:lnTo>
                <a:cubicBezTo>
                  <a:pt x="1692362" y="528985"/>
                  <a:pt x="1693409" y="552902"/>
                  <a:pt x="1693550" y="552761"/>
                </a:cubicBezTo>
                <a:cubicBezTo>
                  <a:pt x="1693971" y="569044"/>
                  <a:pt x="1695709" y="579885"/>
                  <a:pt x="1698948" y="585489"/>
                </a:cubicBezTo>
                <a:cubicBezTo>
                  <a:pt x="1702166" y="591050"/>
                  <a:pt x="1708289" y="597064"/>
                  <a:pt x="1717510" y="604050"/>
                </a:cubicBezTo>
                <a:lnTo>
                  <a:pt x="1770818" y="580425"/>
                </a:lnTo>
                <a:cubicBezTo>
                  <a:pt x="1761197" y="578589"/>
                  <a:pt x="1755334" y="575566"/>
                  <a:pt x="1753272" y="570977"/>
                </a:cubicBezTo>
                <a:cubicBezTo>
                  <a:pt x="1751231" y="566409"/>
                  <a:pt x="1749903" y="558776"/>
                  <a:pt x="1749903" y="548712"/>
                </a:cubicBezTo>
                <a:lnTo>
                  <a:pt x="1749903" y="364472"/>
                </a:lnTo>
                <a:cubicBezTo>
                  <a:pt x="1749903" y="328731"/>
                  <a:pt x="1738965" y="304652"/>
                  <a:pt x="1716829" y="291587"/>
                </a:cubicBezTo>
                <a:cubicBezTo>
                  <a:pt x="1694705" y="278500"/>
                  <a:pt x="1669601" y="271676"/>
                  <a:pt x="1641591" y="271676"/>
                </a:cubicBezTo>
                <a:close/>
                <a:moveTo>
                  <a:pt x="1870361" y="271676"/>
                </a:moveTo>
                <a:lnTo>
                  <a:pt x="1786345" y="288218"/>
                </a:lnTo>
                <a:cubicBezTo>
                  <a:pt x="1793666" y="290054"/>
                  <a:pt x="1799659" y="292991"/>
                  <a:pt x="1804226" y="296651"/>
                </a:cubicBezTo>
                <a:cubicBezTo>
                  <a:pt x="1808804" y="300333"/>
                  <a:pt x="1810974" y="306704"/>
                  <a:pt x="1810974" y="315882"/>
                </a:cubicBezTo>
                <a:lnTo>
                  <a:pt x="1810974" y="571312"/>
                </a:lnTo>
                <a:cubicBezTo>
                  <a:pt x="1810974" y="581829"/>
                  <a:pt x="1805025" y="590445"/>
                  <a:pt x="1793094" y="597302"/>
                </a:cubicBezTo>
                <a:lnTo>
                  <a:pt x="1889592" y="597302"/>
                </a:lnTo>
                <a:cubicBezTo>
                  <a:pt x="1882239" y="592745"/>
                  <a:pt x="1877164" y="589085"/>
                  <a:pt x="1874411" y="585824"/>
                </a:cubicBezTo>
                <a:cubicBezTo>
                  <a:pt x="1871679" y="582628"/>
                  <a:pt x="1870361" y="577769"/>
                  <a:pt x="1870361" y="571312"/>
                </a:cubicBezTo>
                <a:lnTo>
                  <a:pt x="1870361" y="345910"/>
                </a:lnTo>
                <a:cubicBezTo>
                  <a:pt x="1889635" y="322533"/>
                  <a:pt x="1912775" y="310818"/>
                  <a:pt x="1939877" y="310818"/>
                </a:cubicBezTo>
                <a:cubicBezTo>
                  <a:pt x="1987624" y="310818"/>
                  <a:pt x="2011412" y="335382"/>
                  <a:pt x="2011412" y="384048"/>
                </a:cubicBezTo>
                <a:lnTo>
                  <a:pt x="2011412" y="571312"/>
                </a:lnTo>
                <a:cubicBezTo>
                  <a:pt x="2011412" y="581829"/>
                  <a:pt x="2005473" y="590445"/>
                  <a:pt x="1993520" y="597302"/>
                </a:cubicBezTo>
                <a:lnTo>
                  <a:pt x="2089695" y="597302"/>
                </a:lnTo>
                <a:cubicBezTo>
                  <a:pt x="2083702" y="593652"/>
                  <a:pt x="2079167" y="590110"/>
                  <a:pt x="2076198" y="586159"/>
                </a:cubicBezTo>
                <a:cubicBezTo>
                  <a:pt x="2073217" y="582239"/>
                  <a:pt x="2071803" y="577305"/>
                  <a:pt x="2071803" y="571312"/>
                </a:cubicBezTo>
                <a:lnTo>
                  <a:pt x="2071803" y="364472"/>
                </a:lnTo>
                <a:cubicBezTo>
                  <a:pt x="2071803" y="359882"/>
                  <a:pt x="2071349" y="356632"/>
                  <a:pt x="2070453" y="354354"/>
                </a:cubicBezTo>
                <a:cubicBezTo>
                  <a:pt x="2091131" y="325405"/>
                  <a:pt x="2115750" y="310818"/>
                  <a:pt x="2144687" y="310818"/>
                </a:cubicBezTo>
                <a:cubicBezTo>
                  <a:pt x="2169932" y="310818"/>
                  <a:pt x="2188180" y="318063"/>
                  <a:pt x="2199690" y="332079"/>
                </a:cubicBezTo>
                <a:cubicBezTo>
                  <a:pt x="2211158" y="346072"/>
                  <a:pt x="2216902" y="364255"/>
                  <a:pt x="2216902" y="386747"/>
                </a:cubicBezTo>
                <a:lnTo>
                  <a:pt x="2216902" y="571312"/>
                </a:lnTo>
                <a:cubicBezTo>
                  <a:pt x="2216902" y="580943"/>
                  <a:pt x="2210510" y="589549"/>
                  <a:pt x="2197672" y="597302"/>
                </a:cubicBezTo>
                <a:lnTo>
                  <a:pt x="2293501" y="597302"/>
                </a:lnTo>
                <a:cubicBezTo>
                  <a:pt x="2287508" y="593652"/>
                  <a:pt x="2282995" y="590110"/>
                  <a:pt x="2280004" y="586159"/>
                </a:cubicBezTo>
                <a:cubicBezTo>
                  <a:pt x="2277045" y="582282"/>
                  <a:pt x="2275609" y="577326"/>
                  <a:pt x="2275609" y="571312"/>
                </a:cubicBezTo>
                <a:lnTo>
                  <a:pt x="2275609" y="366156"/>
                </a:lnTo>
                <a:cubicBezTo>
                  <a:pt x="2275609" y="336289"/>
                  <a:pt x="2265103" y="313193"/>
                  <a:pt x="2244231" y="296651"/>
                </a:cubicBezTo>
                <a:cubicBezTo>
                  <a:pt x="2223359" y="280142"/>
                  <a:pt x="2199928" y="271676"/>
                  <a:pt x="2173712" y="271676"/>
                </a:cubicBezTo>
                <a:cubicBezTo>
                  <a:pt x="2153055" y="271676"/>
                  <a:pt x="2132831" y="277593"/>
                  <a:pt x="2113309" y="289223"/>
                </a:cubicBezTo>
                <a:cubicBezTo>
                  <a:pt x="2093776" y="300841"/>
                  <a:pt x="2077591" y="315255"/>
                  <a:pt x="2064720" y="332079"/>
                </a:cubicBezTo>
                <a:cubicBezTo>
                  <a:pt x="2058273" y="312945"/>
                  <a:pt x="2046202" y="297979"/>
                  <a:pt x="2028277" y="287538"/>
                </a:cubicBezTo>
                <a:cubicBezTo>
                  <a:pt x="2010321" y="277064"/>
                  <a:pt x="1991101" y="271676"/>
                  <a:pt x="1970920" y="271676"/>
                </a:cubicBezTo>
                <a:cubicBezTo>
                  <a:pt x="1950707" y="271676"/>
                  <a:pt x="1932783" y="276503"/>
                  <a:pt x="1916932" y="285854"/>
                </a:cubicBezTo>
                <a:cubicBezTo>
                  <a:pt x="1901135" y="295161"/>
                  <a:pt x="1885511" y="306218"/>
                  <a:pt x="1870361" y="318916"/>
                </a:cubicBezTo>
                <a:lnTo>
                  <a:pt x="1870361" y="271676"/>
                </a:lnTo>
                <a:close/>
                <a:moveTo>
                  <a:pt x="2390334" y="271676"/>
                </a:moveTo>
                <a:lnTo>
                  <a:pt x="2308348" y="289903"/>
                </a:lnTo>
                <a:cubicBezTo>
                  <a:pt x="2323497" y="294470"/>
                  <a:pt x="2330947" y="303896"/>
                  <a:pt x="2330947" y="318582"/>
                </a:cubicBezTo>
                <a:lnTo>
                  <a:pt x="2330947" y="728558"/>
                </a:lnTo>
                <a:cubicBezTo>
                  <a:pt x="2330947" y="740954"/>
                  <a:pt x="2325019" y="749841"/>
                  <a:pt x="2313066" y="754872"/>
                </a:cubicBezTo>
                <a:lnTo>
                  <a:pt x="2408895" y="754872"/>
                </a:lnTo>
                <a:cubicBezTo>
                  <a:pt x="2396921" y="749312"/>
                  <a:pt x="2391015" y="740511"/>
                  <a:pt x="2391015" y="728558"/>
                </a:cubicBezTo>
                <a:lnTo>
                  <a:pt x="2391015" y="343556"/>
                </a:lnTo>
                <a:cubicBezTo>
                  <a:pt x="2398821" y="333946"/>
                  <a:pt x="2408777" y="326021"/>
                  <a:pt x="2420708" y="319596"/>
                </a:cubicBezTo>
                <a:cubicBezTo>
                  <a:pt x="2432618" y="313161"/>
                  <a:pt x="2446158" y="309814"/>
                  <a:pt x="2460865" y="309814"/>
                </a:cubicBezTo>
                <a:cubicBezTo>
                  <a:pt x="2484263" y="309814"/>
                  <a:pt x="2505448" y="319596"/>
                  <a:pt x="2524970" y="338827"/>
                </a:cubicBezTo>
                <a:cubicBezTo>
                  <a:pt x="2544514" y="358068"/>
                  <a:pt x="2554329" y="391217"/>
                  <a:pt x="2554329" y="438371"/>
                </a:cubicBezTo>
                <a:cubicBezTo>
                  <a:pt x="2554329" y="481875"/>
                  <a:pt x="2545475" y="515660"/>
                  <a:pt x="2527335" y="539934"/>
                </a:cubicBezTo>
                <a:cubicBezTo>
                  <a:pt x="2509195" y="564207"/>
                  <a:pt x="2484544" y="576376"/>
                  <a:pt x="2453771" y="576376"/>
                </a:cubicBezTo>
                <a:cubicBezTo>
                  <a:pt x="2431279" y="576376"/>
                  <a:pt x="2420870" y="571668"/>
                  <a:pt x="2401478" y="555115"/>
                </a:cubicBezTo>
                <a:lnTo>
                  <a:pt x="2417328" y="597637"/>
                </a:lnTo>
                <a:cubicBezTo>
                  <a:pt x="2431355" y="601556"/>
                  <a:pt x="2446353" y="603370"/>
                  <a:pt x="2462214" y="603370"/>
                </a:cubicBezTo>
                <a:cubicBezTo>
                  <a:pt x="2510426" y="603370"/>
                  <a:pt x="2548704" y="585943"/>
                  <a:pt x="2576940" y="551066"/>
                </a:cubicBezTo>
                <a:cubicBezTo>
                  <a:pt x="2605197" y="516222"/>
                  <a:pt x="2619115" y="477901"/>
                  <a:pt x="2619115" y="435671"/>
                </a:cubicBezTo>
                <a:cubicBezTo>
                  <a:pt x="2619115" y="409077"/>
                  <a:pt x="2614861" y="384922"/>
                  <a:pt x="2606633" y="363122"/>
                </a:cubicBezTo>
                <a:cubicBezTo>
                  <a:pt x="2598351" y="341343"/>
                  <a:pt x="2587867" y="323905"/>
                  <a:pt x="2574575" y="310818"/>
                </a:cubicBezTo>
                <a:cubicBezTo>
                  <a:pt x="2561240" y="297731"/>
                  <a:pt x="2546868" y="287873"/>
                  <a:pt x="2531719" y="281470"/>
                </a:cubicBezTo>
                <a:cubicBezTo>
                  <a:pt x="2516570" y="275034"/>
                  <a:pt x="2500881" y="271676"/>
                  <a:pt x="2484814" y="271676"/>
                </a:cubicBezTo>
                <a:cubicBezTo>
                  <a:pt x="2464611" y="271676"/>
                  <a:pt x="2446223" y="276222"/>
                  <a:pt x="2429476" y="284839"/>
                </a:cubicBezTo>
                <a:cubicBezTo>
                  <a:pt x="2412696" y="293412"/>
                  <a:pt x="2399523" y="303001"/>
                  <a:pt x="2390334" y="313863"/>
                </a:cubicBezTo>
                <a:lnTo>
                  <a:pt x="2390334" y="271676"/>
                </a:lnTo>
                <a:close/>
                <a:moveTo>
                  <a:pt x="2983202" y="271676"/>
                </a:moveTo>
                <a:cubicBezTo>
                  <a:pt x="2953346" y="271676"/>
                  <a:pt x="2926655" y="279818"/>
                  <a:pt x="2903224" y="295636"/>
                </a:cubicBezTo>
                <a:cubicBezTo>
                  <a:pt x="2879803" y="311476"/>
                  <a:pt x="2861998" y="332133"/>
                  <a:pt x="2849581" y="358058"/>
                </a:cubicBezTo>
                <a:cubicBezTo>
                  <a:pt x="2837153" y="384015"/>
                  <a:pt x="2831020" y="410815"/>
                  <a:pt x="2831020" y="438371"/>
                </a:cubicBezTo>
                <a:cubicBezTo>
                  <a:pt x="2831020" y="481011"/>
                  <a:pt x="2843664" y="519061"/>
                  <a:pt x="2869146" y="552761"/>
                </a:cubicBezTo>
                <a:cubicBezTo>
                  <a:pt x="2894629" y="586472"/>
                  <a:pt x="2932237" y="603370"/>
                  <a:pt x="2981852" y="603370"/>
                </a:cubicBezTo>
                <a:cubicBezTo>
                  <a:pt x="3011222" y="603370"/>
                  <a:pt x="3037158" y="595660"/>
                  <a:pt x="3060135" y="580090"/>
                </a:cubicBezTo>
                <a:cubicBezTo>
                  <a:pt x="3083070" y="564455"/>
                  <a:pt x="3101231" y="543518"/>
                  <a:pt x="3114124" y="517324"/>
                </a:cubicBezTo>
                <a:cubicBezTo>
                  <a:pt x="3126940" y="491214"/>
                  <a:pt x="3133354" y="464944"/>
                  <a:pt x="3133354" y="438371"/>
                </a:cubicBezTo>
                <a:cubicBezTo>
                  <a:pt x="3133354" y="409887"/>
                  <a:pt x="3127902" y="382968"/>
                  <a:pt x="3117158" y="357723"/>
                </a:cubicBezTo>
                <a:cubicBezTo>
                  <a:pt x="3106295" y="332500"/>
                  <a:pt x="3089483" y="312038"/>
                  <a:pt x="3066538" y="295971"/>
                </a:cubicBezTo>
                <a:cubicBezTo>
                  <a:pt x="3043604" y="279915"/>
                  <a:pt x="3015768" y="271676"/>
                  <a:pt x="2983202" y="271676"/>
                </a:cubicBezTo>
                <a:close/>
                <a:moveTo>
                  <a:pt x="3229184" y="271676"/>
                </a:moveTo>
                <a:lnTo>
                  <a:pt x="3146171" y="286869"/>
                </a:lnTo>
                <a:cubicBezTo>
                  <a:pt x="3161364" y="292408"/>
                  <a:pt x="3169116" y="302125"/>
                  <a:pt x="3169116" y="315882"/>
                </a:cubicBezTo>
                <a:lnTo>
                  <a:pt x="3169116" y="571312"/>
                </a:lnTo>
                <a:cubicBezTo>
                  <a:pt x="3169116" y="582315"/>
                  <a:pt x="3163426" y="590910"/>
                  <a:pt x="3151916" y="597302"/>
                </a:cubicBezTo>
                <a:lnTo>
                  <a:pt x="3247064" y="597302"/>
                </a:lnTo>
                <a:cubicBezTo>
                  <a:pt x="3241040" y="593652"/>
                  <a:pt x="3236504" y="590110"/>
                  <a:pt x="3233567" y="586159"/>
                </a:cubicBezTo>
                <a:cubicBezTo>
                  <a:pt x="3230555" y="582239"/>
                  <a:pt x="3229184" y="577305"/>
                  <a:pt x="3229184" y="571312"/>
                </a:cubicBezTo>
                <a:lnTo>
                  <a:pt x="3229184" y="347940"/>
                </a:lnTo>
                <a:cubicBezTo>
                  <a:pt x="3237476" y="337823"/>
                  <a:pt x="3247939" y="329195"/>
                  <a:pt x="3260562" y="322296"/>
                </a:cubicBezTo>
                <a:cubicBezTo>
                  <a:pt x="3273184" y="315396"/>
                  <a:pt x="3285850" y="311833"/>
                  <a:pt x="3298688" y="311833"/>
                </a:cubicBezTo>
                <a:cubicBezTo>
                  <a:pt x="3347375" y="311833"/>
                  <a:pt x="3371918" y="338471"/>
                  <a:pt x="3371918" y="391801"/>
                </a:cubicBezTo>
                <a:lnTo>
                  <a:pt x="3371918" y="571312"/>
                </a:lnTo>
                <a:cubicBezTo>
                  <a:pt x="3371918" y="582315"/>
                  <a:pt x="3365947" y="590888"/>
                  <a:pt x="3354026" y="597302"/>
                </a:cubicBezTo>
                <a:lnTo>
                  <a:pt x="3448171" y="597302"/>
                </a:lnTo>
                <a:cubicBezTo>
                  <a:pt x="3440408" y="591374"/>
                  <a:pt x="3435387" y="587228"/>
                  <a:pt x="3433324" y="584474"/>
                </a:cubicBezTo>
                <a:cubicBezTo>
                  <a:pt x="3431262" y="581699"/>
                  <a:pt x="3430290" y="577326"/>
                  <a:pt x="3430290" y="571312"/>
                </a:cubicBezTo>
                <a:lnTo>
                  <a:pt x="3430290" y="367506"/>
                </a:lnTo>
                <a:cubicBezTo>
                  <a:pt x="3430290" y="347325"/>
                  <a:pt x="3425518" y="330200"/>
                  <a:pt x="3416113" y="316217"/>
                </a:cubicBezTo>
                <a:cubicBezTo>
                  <a:pt x="3406687" y="302179"/>
                  <a:pt x="3394032" y="291274"/>
                  <a:pt x="3377986" y="283489"/>
                </a:cubicBezTo>
                <a:cubicBezTo>
                  <a:pt x="3361887" y="275682"/>
                  <a:pt x="3345356" y="271676"/>
                  <a:pt x="3328382" y="271676"/>
                </a:cubicBezTo>
                <a:cubicBezTo>
                  <a:pt x="3309540" y="271676"/>
                  <a:pt x="3291216" y="277183"/>
                  <a:pt x="3273044" y="287538"/>
                </a:cubicBezTo>
                <a:cubicBezTo>
                  <a:pt x="3254904" y="297893"/>
                  <a:pt x="3240230" y="308971"/>
                  <a:pt x="3229184" y="320946"/>
                </a:cubicBezTo>
                <a:lnTo>
                  <a:pt x="3229184" y="271676"/>
                </a:lnTo>
                <a:close/>
                <a:moveTo>
                  <a:pt x="462615" y="296986"/>
                </a:moveTo>
                <a:cubicBezTo>
                  <a:pt x="482807" y="296543"/>
                  <a:pt x="499565" y="302590"/>
                  <a:pt x="512889" y="315213"/>
                </a:cubicBezTo>
                <a:cubicBezTo>
                  <a:pt x="526181" y="327770"/>
                  <a:pt x="536461" y="343945"/>
                  <a:pt x="543598" y="364137"/>
                </a:cubicBezTo>
                <a:cubicBezTo>
                  <a:pt x="550681" y="384285"/>
                  <a:pt x="555065" y="407554"/>
                  <a:pt x="556426" y="433642"/>
                </a:cubicBezTo>
                <a:cubicBezTo>
                  <a:pt x="557797" y="473960"/>
                  <a:pt x="550994" y="507443"/>
                  <a:pt x="536515" y="534200"/>
                </a:cubicBezTo>
                <a:cubicBezTo>
                  <a:pt x="522035" y="561022"/>
                  <a:pt x="500861" y="575026"/>
                  <a:pt x="472398" y="576376"/>
                </a:cubicBezTo>
                <a:cubicBezTo>
                  <a:pt x="445296" y="577769"/>
                  <a:pt x="423377" y="565373"/>
                  <a:pt x="406608" y="539264"/>
                </a:cubicBezTo>
                <a:cubicBezTo>
                  <a:pt x="389839" y="513145"/>
                  <a:pt x="380650" y="480676"/>
                  <a:pt x="379268" y="441740"/>
                </a:cubicBezTo>
                <a:cubicBezTo>
                  <a:pt x="377897" y="401917"/>
                  <a:pt x="384289" y="368208"/>
                  <a:pt x="398510" y="340512"/>
                </a:cubicBezTo>
                <a:cubicBezTo>
                  <a:pt x="412763" y="312804"/>
                  <a:pt x="434142" y="298325"/>
                  <a:pt x="462615" y="296986"/>
                </a:cubicBezTo>
                <a:close/>
                <a:moveTo>
                  <a:pt x="2976788" y="296986"/>
                </a:moveTo>
                <a:cubicBezTo>
                  <a:pt x="2996969" y="296543"/>
                  <a:pt x="3013738" y="302590"/>
                  <a:pt x="3027062" y="315213"/>
                </a:cubicBezTo>
                <a:cubicBezTo>
                  <a:pt x="3040375" y="327770"/>
                  <a:pt x="3050633" y="343945"/>
                  <a:pt x="3057771" y="364137"/>
                </a:cubicBezTo>
                <a:cubicBezTo>
                  <a:pt x="3064865" y="384285"/>
                  <a:pt x="3069238" y="407554"/>
                  <a:pt x="3070587" y="433642"/>
                </a:cubicBezTo>
                <a:cubicBezTo>
                  <a:pt x="3071991" y="473960"/>
                  <a:pt x="3065458" y="507443"/>
                  <a:pt x="3051022" y="534200"/>
                </a:cubicBezTo>
                <a:cubicBezTo>
                  <a:pt x="3036543" y="561022"/>
                  <a:pt x="3014990" y="575026"/>
                  <a:pt x="2986571" y="576376"/>
                </a:cubicBezTo>
                <a:cubicBezTo>
                  <a:pt x="2959447" y="577769"/>
                  <a:pt x="2937539" y="565373"/>
                  <a:pt x="2920770" y="539264"/>
                </a:cubicBezTo>
                <a:cubicBezTo>
                  <a:pt x="2904023" y="513145"/>
                  <a:pt x="2894834" y="480676"/>
                  <a:pt x="2893441" y="441740"/>
                </a:cubicBezTo>
                <a:cubicBezTo>
                  <a:pt x="2892048" y="401917"/>
                  <a:pt x="2898440" y="368208"/>
                  <a:pt x="2912671" y="340512"/>
                </a:cubicBezTo>
                <a:cubicBezTo>
                  <a:pt x="2926870" y="312804"/>
                  <a:pt x="2948304" y="298325"/>
                  <a:pt x="2976788" y="296986"/>
                </a:cubicBezTo>
                <a:close/>
              </a:path>
            </a:pathLst>
          </a:custGeom>
          <a:solidFill>
            <a:srgbClr val="F8FCFE"/>
          </a:solidFill>
          <a:ln w="9525" cap="flat">
            <a:noFill/>
            <a:prstDash val="solid"/>
            <a:miter/>
          </a:ln>
        </p:spPr>
        <p:txBody>
          <a:bodyPr/>
          <a:lstStyle/>
          <a:p>
            <a:endParaRPr lang="en-GB"/>
          </a:p>
        </p:txBody>
      </p:sp>
      <mc:AlternateContent xmlns:mc="http://schemas.openxmlformats.org/markup-compatibility/2006" xmlns:p14="http://schemas.microsoft.com/office/powerpoint/2010/main">
        <mc:Choice Requires="p14">
          <p:contentPart p14:bwMode="auto" r:id="rId10">
            <p14:nvContentPartPr>
              <p14:cNvPr id="6" name="Ink 5">
                <a:extLst>
                  <a:ext uri="{FF2B5EF4-FFF2-40B4-BE49-F238E27FC236}">
                    <a16:creationId xmlns:a16="http://schemas.microsoft.com/office/drawing/2014/main" id="{0C085AC9-ADA8-4307-97CD-359D25792161}"/>
                  </a:ext>
                </a:extLst>
              </p14:cNvPr>
              <p14:cNvContentPartPr/>
              <p14:nvPr/>
            </p14:nvContentPartPr>
            <p14:xfrm>
              <a:off x="2359008" y="22585680"/>
              <a:ext cx="360" cy="360"/>
            </p14:xfrm>
          </p:contentPart>
        </mc:Choice>
        <mc:Fallback xmlns="">
          <p:pic>
            <p:nvPicPr>
              <p:cNvPr id="6" name="Ink 5">
                <a:extLst>
                  <a:ext uri="{FF2B5EF4-FFF2-40B4-BE49-F238E27FC236}">
                    <a16:creationId xmlns:a16="http://schemas.microsoft.com/office/drawing/2014/main" id="{0C085AC9-ADA8-4307-97CD-359D25792161}"/>
                  </a:ext>
                </a:extLst>
              </p:cNvPr>
              <p:cNvPicPr/>
              <p:nvPr/>
            </p:nvPicPr>
            <p:blipFill>
              <a:blip r:embed="rId11"/>
              <a:stretch>
                <a:fillRect/>
              </a:stretch>
            </p:blipFill>
            <p:spPr>
              <a:xfrm>
                <a:off x="2350008" y="22576680"/>
                <a:ext cx="18000" cy="18000"/>
              </a:xfrm>
              <a:prstGeom prst="rect">
                <a:avLst/>
              </a:prstGeom>
            </p:spPr>
          </p:pic>
        </mc:Fallback>
      </mc:AlternateContent>
      <p:cxnSp>
        <p:nvCxnSpPr>
          <p:cNvPr id="62" name="Straight Arrow Connector 61">
            <a:extLst>
              <a:ext uri="{FF2B5EF4-FFF2-40B4-BE49-F238E27FC236}">
                <a16:creationId xmlns:a16="http://schemas.microsoft.com/office/drawing/2014/main" id="{3765CF6C-56BB-40EE-8ED0-403C836684EC}"/>
              </a:ext>
            </a:extLst>
          </p:cNvPr>
          <p:cNvCxnSpPr/>
          <p:nvPr/>
        </p:nvCxnSpPr>
        <p:spPr>
          <a:xfrm>
            <a:off x="10214586" y="24462662"/>
            <a:ext cx="93921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a:extLst>
              <a:ext uri="{FF2B5EF4-FFF2-40B4-BE49-F238E27FC236}">
                <a16:creationId xmlns:a16="http://schemas.microsoft.com/office/drawing/2014/main" id="{59131CE3-947F-46AC-BDA6-BD736954DAF6}"/>
              </a:ext>
            </a:extLst>
          </p:cNvPr>
          <p:cNvCxnSpPr>
            <a:cxnSpLocks/>
          </p:cNvCxnSpPr>
          <p:nvPr/>
        </p:nvCxnSpPr>
        <p:spPr>
          <a:xfrm flipH="1">
            <a:off x="11663918" y="24530106"/>
            <a:ext cx="951527" cy="8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1032" name="Picture 8" descr="Image result for om2m">
            <a:extLst>
              <a:ext uri="{FF2B5EF4-FFF2-40B4-BE49-F238E27FC236}">
                <a16:creationId xmlns:a16="http://schemas.microsoft.com/office/drawing/2014/main" id="{3925E0F9-F62E-4A57-B658-7DFA068EB9A9}"/>
              </a:ext>
            </a:extLst>
          </p:cNvPr>
          <p:cNvPicPr>
            <a:picLocks noChangeAspect="1" noChangeArrowheads="1"/>
          </p:cNvPicPr>
          <p:nvPr/>
        </p:nvPicPr>
        <p:blipFill>
          <a:blip r:embed="rId12" cstate="print">
            <a:extLst>
              <a:ext uri="{28A0092B-C50C-407E-A947-70E740481C1C}">
                <a14:useLocalDpi xmlns:a14="http://schemas.microsoft.com/office/drawing/2010/main" val="0"/>
              </a:ext>
            </a:extLst>
          </a:blip>
          <a:srcRect/>
          <a:stretch>
            <a:fillRect/>
          </a:stretch>
        </p:blipFill>
        <p:spPr bwMode="auto">
          <a:xfrm>
            <a:off x="2299617" y="14368112"/>
            <a:ext cx="2370090" cy="720000"/>
          </a:xfrm>
          <a:prstGeom prst="rect">
            <a:avLst/>
          </a:prstGeom>
          <a:noFill/>
          <a:extLst>
            <a:ext uri="{909E8E84-426E-40DD-AFC4-6F175D3DCCD1}">
              <a14:hiddenFill xmlns:a14="http://schemas.microsoft.com/office/drawing/2010/main">
                <a:solidFill>
                  <a:srgbClr val="FFFFFF"/>
                </a:solidFill>
              </a14:hiddenFill>
            </a:ext>
          </a:extLst>
        </p:spPr>
      </p:pic>
      <p:sp>
        <p:nvSpPr>
          <p:cNvPr id="27" name="AutoShape 12" descr="Image result for openmtc">
            <a:extLst>
              <a:ext uri="{FF2B5EF4-FFF2-40B4-BE49-F238E27FC236}">
                <a16:creationId xmlns:a16="http://schemas.microsoft.com/office/drawing/2014/main" id="{B1A9D8B7-48C9-44CF-BD02-857F2C8FC571}"/>
              </a:ext>
            </a:extLst>
          </p:cNvPr>
          <p:cNvSpPr>
            <a:spLocks noChangeAspect="1" noChangeArrowheads="1"/>
          </p:cNvSpPr>
          <p:nvPr/>
        </p:nvSpPr>
        <p:spPr bwMode="auto">
          <a:xfrm>
            <a:off x="10620671" y="12992804"/>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28" name="AutoShape 14" descr="Image result for openmtc">
            <a:extLst>
              <a:ext uri="{FF2B5EF4-FFF2-40B4-BE49-F238E27FC236}">
                <a16:creationId xmlns:a16="http://schemas.microsoft.com/office/drawing/2014/main" id="{0F207A36-E6A1-4C32-9EED-A8EB9B90F462}"/>
              </a:ext>
            </a:extLst>
          </p:cNvPr>
          <p:cNvSpPr>
            <a:spLocks noChangeAspect="1" noChangeArrowheads="1"/>
          </p:cNvSpPr>
          <p:nvPr/>
        </p:nvSpPr>
        <p:spPr bwMode="auto">
          <a:xfrm>
            <a:off x="10539413" y="14984413"/>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1040" name="Picture 16" descr="Related image">
            <a:extLst>
              <a:ext uri="{FF2B5EF4-FFF2-40B4-BE49-F238E27FC236}">
                <a16:creationId xmlns:a16="http://schemas.microsoft.com/office/drawing/2014/main" id="{FBEC6AEB-8D75-4D94-8823-8ECD979195F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9499149" y="14327472"/>
            <a:ext cx="2370090" cy="663625"/>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Group 15">
            <a:extLst>
              <a:ext uri="{FF2B5EF4-FFF2-40B4-BE49-F238E27FC236}">
                <a16:creationId xmlns:a16="http://schemas.microsoft.com/office/drawing/2014/main" id="{EE24CCA5-3A32-43F5-9CB0-DC662884A6AA}"/>
              </a:ext>
            </a:extLst>
          </p:cNvPr>
          <p:cNvGrpSpPr/>
          <p:nvPr/>
        </p:nvGrpSpPr>
        <p:grpSpPr>
          <a:xfrm>
            <a:off x="1754891" y="23577873"/>
            <a:ext cx="1260000" cy="1260000"/>
            <a:chOff x="1855941" y="23738064"/>
            <a:chExt cx="1260000" cy="1260000"/>
          </a:xfrm>
        </p:grpSpPr>
        <p:sp>
          <p:nvSpPr>
            <p:cNvPr id="143" name="Oval 142">
              <a:extLst>
                <a:ext uri="{FF2B5EF4-FFF2-40B4-BE49-F238E27FC236}">
                  <a16:creationId xmlns:a16="http://schemas.microsoft.com/office/drawing/2014/main" id="{509AE6C5-218C-4CCD-A834-9B5FC834E5DD}"/>
                </a:ext>
              </a:extLst>
            </p:cNvPr>
            <p:cNvSpPr/>
            <p:nvPr/>
          </p:nvSpPr>
          <p:spPr>
            <a:xfrm>
              <a:off x="1855941" y="23738064"/>
              <a:ext cx="1260000" cy="12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4" name="Picture 2">
              <a:extLst>
                <a:ext uri="{FF2B5EF4-FFF2-40B4-BE49-F238E27FC236}">
                  <a16:creationId xmlns:a16="http://schemas.microsoft.com/office/drawing/2014/main" id="{B8A3BE09-7036-49FD-B41D-54201FF696D4}"/>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021955" y="24061675"/>
              <a:ext cx="924616" cy="616257"/>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149" name="Straight Arrow Connector 148">
            <a:extLst>
              <a:ext uri="{FF2B5EF4-FFF2-40B4-BE49-F238E27FC236}">
                <a16:creationId xmlns:a16="http://schemas.microsoft.com/office/drawing/2014/main" id="{1E47D217-4F29-41AE-82C5-0DA524914C9F}"/>
              </a:ext>
            </a:extLst>
          </p:cNvPr>
          <p:cNvCxnSpPr>
            <a:cxnSpLocks/>
            <a:stCxn id="8" idx="2"/>
          </p:cNvCxnSpPr>
          <p:nvPr/>
        </p:nvCxnSpPr>
        <p:spPr>
          <a:xfrm flipH="1" flipV="1">
            <a:off x="-19048" y="21456553"/>
            <a:ext cx="2646606" cy="7566"/>
          </a:xfrm>
          <a:prstGeom prst="straightConnector1">
            <a:avLst/>
          </a:prstGeom>
          <a:ln w="152400">
            <a:solidFill>
              <a:srgbClr val="005C84"/>
            </a:solidFill>
            <a:headEnd type="triangle" w="lg" len="med"/>
            <a:tailEnd type="none"/>
          </a:ln>
          <a:effectLst/>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86E43924-F0DA-4553-A6F0-D34423A67AD5}"/>
              </a:ext>
            </a:extLst>
          </p:cNvPr>
          <p:cNvCxnSpPr>
            <a:cxnSpLocks/>
          </p:cNvCxnSpPr>
          <p:nvPr/>
        </p:nvCxnSpPr>
        <p:spPr>
          <a:xfrm flipH="1">
            <a:off x="4333468" y="21464118"/>
            <a:ext cx="5336630" cy="0"/>
          </a:xfrm>
          <a:prstGeom prst="straightConnector1">
            <a:avLst/>
          </a:prstGeom>
          <a:ln w="152400">
            <a:solidFill>
              <a:srgbClr val="005C84"/>
            </a:solidFill>
            <a:headEnd type="triangle" w="lg" len="med"/>
            <a:tailEnd type="triangle" w="lg" len="med"/>
          </a:ln>
          <a:effectLst/>
        </p:spPr>
        <p:style>
          <a:lnRef idx="1">
            <a:schemeClr val="accent1"/>
          </a:lnRef>
          <a:fillRef idx="0">
            <a:schemeClr val="accent1"/>
          </a:fillRef>
          <a:effectRef idx="0">
            <a:schemeClr val="accent1"/>
          </a:effectRef>
          <a:fontRef idx="minor">
            <a:schemeClr val="tx1"/>
          </a:fontRef>
        </p:style>
      </p:cxnSp>
      <p:sp>
        <p:nvSpPr>
          <p:cNvPr id="8" name="Cloud 7">
            <a:extLst>
              <a:ext uri="{FF2B5EF4-FFF2-40B4-BE49-F238E27FC236}">
                <a16:creationId xmlns:a16="http://schemas.microsoft.com/office/drawing/2014/main" id="{217EB0F6-7962-4628-AE83-048F2D8E6F9A}"/>
              </a:ext>
            </a:extLst>
          </p:cNvPr>
          <p:cNvSpPr/>
          <p:nvPr/>
        </p:nvSpPr>
        <p:spPr>
          <a:xfrm>
            <a:off x="2622208" y="20813373"/>
            <a:ext cx="1724908" cy="1301491"/>
          </a:xfrm>
          <a:prstGeom prst="cloud">
            <a:avLst/>
          </a:prstGeom>
          <a:solidFill>
            <a:srgbClr val="F8FCFE"/>
          </a:solidFill>
          <a:ln w="79375">
            <a:solidFill>
              <a:srgbClr val="005C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52" name="Picture 8" descr="Image result for om2m">
            <a:extLst>
              <a:ext uri="{FF2B5EF4-FFF2-40B4-BE49-F238E27FC236}">
                <a16:creationId xmlns:a16="http://schemas.microsoft.com/office/drawing/2014/main" id="{2D18AE78-4BAC-45A7-A9A6-9FD0F0BCD09F}"/>
              </a:ext>
            </a:extLst>
          </p:cNvPr>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r="70882"/>
          <a:stretch/>
        </p:blipFill>
        <p:spPr bwMode="auto">
          <a:xfrm>
            <a:off x="3210623" y="21077687"/>
            <a:ext cx="690130" cy="720000"/>
          </a:xfrm>
          <a:prstGeom prst="rect">
            <a:avLst/>
          </a:prstGeom>
          <a:noFill/>
          <a:extLst>
            <a:ext uri="{909E8E84-426E-40DD-AFC4-6F175D3DCCD1}">
              <a14:hiddenFill xmlns:a14="http://schemas.microsoft.com/office/drawing/2010/main">
                <a:solidFill>
                  <a:srgbClr val="FFFFFF"/>
                </a:solidFill>
              </a14:hiddenFill>
            </a:ext>
          </a:extLst>
        </p:spPr>
      </p:pic>
      <p:cxnSp>
        <p:nvCxnSpPr>
          <p:cNvPr id="67" name="Straight Arrow Connector 66">
            <a:extLst>
              <a:ext uri="{FF2B5EF4-FFF2-40B4-BE49-F238E27FC236}">
                <a16:creationId xmlns:a16="http://schemas.microsoft.com/office/drawing/2014/main" id="{39452FDB-F604-4A8B-876D-2710D1D600CA}"/>
              </a:ext>
            </a:extLst>
          </p:cNvPr>
          <p:cNvCxnSpPr>
            <a:cxnSpLocks/>
          </p:cNvCxnSpPr>
          <p:nvPr/>
        </p:nvCxnSpPr>
        <p:spPr>
          <a:xfrm flipH="1" flipV="1">
            <a:off x="11373134" y="21464119"/>
            <a:ext cx="5637516" cy="14990"/>
          </a:xfrm>
          <a:prstGeom prst="straightConnector1">
            <a:avLst/>
          </a:prstGeom>
          <a:ln w="152400">
            <a:solidFill>
              <a:srgbClr val="005C84"/>
            </a:solidFill>
            <a:headEnd type="triangle" w="lg" len="med"/>
            <a:tailEnd type="triangle" w="lg" len="med"/>
          </a:ln>
          <a:effectLst/>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0E552EBA-F930-4F5C-815D-667667E6C165}"/>
              </a:ext>
            </a:extLst>
          </p:cNvPr>
          <p:cNvCxnSpPr>
            <a:cxnSpLocks/>
          </p:cNvCxnSpPr>
          <p:nvPr/>
        </p:nvCxnSpPr>
        <p:spPr>
          <a:xfrm flipH="1" flipV="1">
            <a:off x="18643543" y="21469481"/>
            <a:ext cx="2745073" cy="11303"/>
          </a:xfrm>
          <a:prstGeom prst="straightConnector1">
            <a:avLst/>
          </a:prstGeom>
          <a:ln w="152400">
            <a:solidFill>
              <a:srgbClr val="005C84"/>
            </a:solidFill>
            <a:headEnd type="none"/>
            <a:tailEnd type="triangle" w="lg" len="med"/>
          </a:ln>
          <a:effectLst/>
        </p:spPr>
        <p:style>
          <a:lnRef idx="1">
            <a:schemeClr val="accent1"/>
          </a:lnRef>
          <a:fillRef idx="0">
            <a:schemeClr val="accent1"/>
          </a:fillRef>
          <a:effectRef idx="0">
            <a:schemeClr val="accent1"/>
          </a:effectRef>
          <a:fontRef idx="minor">
            <a:schemeClr val="tx1"/>
          </a:fontRef>
        </p:style>
      </p:cxnSp>
      <p:pic>
        <p:nvPicPr>
          <p:cNvPr id="13" name="Picture 12">
            <a:extLst>
              <a:ext uri="{FF2B5EF4-FFF2-40B4-BE49-F238E27FC236}">
                <a16:creationId xmlns:a16="http://schemas.microsoft.com/office/drawing/2014/main" id="{FAE12679-1D63-4511-8B39-872B44D14A5E}"/>
              </a:ext>
            </a:extLst>
          </p:cNvPr>
          <p:cNvPicPr>
            <a:picLocks noChangeAspect="1"/>
          </p:cNvPicPr>
          <p:nvPr/>
        </p:nvPicPr>
        <p:blipFill rotWithShape="1">
          <a:blip r:embed="rId15" cstate="print">
            <a:extLst>
              <a:ext uri="{28A0092B-C50C-407E-A947-70E740481C1C}">
                <a14:useLocalDpi xmlns:a14="http://schemas.microsoft.com/office/drawing/2010/main" val="0"/>
              </a:ext>
            </a:extLst>
          </a:blip>
          <a:srcRect l="-3186" t="-5767" b="-8141"/>
          <a:stretch/>
        </p:blipFill>
        <p:spPr>
          <a:xfrm>
            <a:off x="16378009" y="14327165"/>
            <a:ext cx="2814442" cy="748974"/>
          </a:xfrm>
          <a:prstGeom prst="rect">
            <a:avLst/>
          </a:prstGeom>
        </p:spPr>
      </p:pic>
      <p:pic>
        <p:nvPicPr>
          <p:cNvPr id="15" name="Picture 14">
            <a:extLst>
              <a:ext uri="{FF2B5EF4-FFF2-40B4-BE49-F238E27FC236}">
                <a16:creationId xmlns:a16="http://schemas.microsoft.com/office/drawing/2014/main" id="{41DB117F-20AE-487E-9CC8-5585B2C60E22}"/>
              </a:ext>
            </a:extLst>
          </p:cNvPr>
          <p:cNvPicPr>
            <a:picLocks noChangeAspect="1"/>
          </p:cNvPicPr>
          <p:nvPr/>
        </p:nvPicPr>
        <p:blipFill rotWithShape="1">
          <a:blip r:embed="rId16" cstate="print">
            <a:extLst>
              <a:ext uri="{BEBA8EAE-BF5A-486C-A8C5-ECC9F3942E4B}">
                <a14:imgProps xmlns:a14="http://schemas.microsoft.com/office/drawing/2010/main">
                  <a14:imgLayer r:embed="rId17">
                    <a14:imgEffect>
                      <a14:backgroundRemoval t="10000" b="90000" l="10000" r="90000"/>
                    </a14:imgEffect>
                  </a14:imgLayer>
                </a14:imgProps>
              </a:ext>
              <a:ext uri="{28A0092B-C50C-407E-A947-70E740481C1C}">
                <a14:useLocalDpi xmlns:a14="http://schemas.microsoft.com/office/drawing/2010/main" val="0"/>
              </a:ext>
            </a:extLst>
          </a:blip>
          <a:srcRect l="5051" t="11429" r="7155" b="10119"/>
          <a:stretch/>
        </p:blipFill>
        <p:spPr>
          <a:xfrm>
            <a:off x="366262" y="210722"/>
            <a:ext cx="1181666" cy="720000"/>
          </a:xfrm>
          <a:prstGeom prst="rect">
            <a:avLst/>
          </a:prstGeom>
        </p:spPr>
      </p:pic>
      <p:graphicFrame>
        <p:nvGraphicFramePr>
          <p:cNvPr id="77" name="Table 76">
            <a:extLst>
              <a:ext uri="{FF2B5EF4-FFF2-40B4-BE49-F238E27FC236}">
                <a16:creationId xmlns:a16="http://schemas.microsoft.com/office/drawing/2014/main" id="{126FC197-E447-4540-BDB2-011ADEF38086}"/>
              </a:ext>
            </a:extLst>
          </p:cNvPr>
          <p:cNvGraphicFramePr>
            <a:graphicFrameLocks noGrp="1"/>
          </p:cNvGraphicFramePr>
          <p:nvPr>
            <p:extLst>
              <p:ext uri="{D42A27DB-BD31-4B8C-83A1-F6EECF244321}">
                <p14:modId xmlns:p14="http://schemas.microsoft.com/office/powerpoint/2010/main" val="724726073"/>
              </p:ext>
            </p:extLst>
          </p:nvPr>
        </p:nvGraphicFramePr>
        <p:xfrm>
          <a:off x="342231" y="11194006"/>
          <a:ext cx="13655672" cy="2518560"/>
        </p:xfrm>
        <a:graphic>
          <a:graphicData uri="http://schemas.openxmlformats.org/drawingml/2006/table">
            <a:tbl>
              <a:tblPr firstRow="1" bandRow="1">
                <a:tableStyleId>{5C22544A-7EE6-4342-B048-85BDC9FD1C3A}</a:tableStyleId>
              </a:tblPr>
              <a:tblGrid>
                <a:gridCol w="13655672">
                  <a:extLst>
                    <a:ext uri="{9D8B030D-6E8A-4147-A177-3AD203B41FA5}">
                      <a16:colId xmlns:a16="http://schemas.microsoft.com/office/drawing/2014/main" val="650371637"/>
                    </a:ext>
                  </a:extLst>
                </a:gridCol>
              </a:tblGrid>
              <a:tr h="2402570">
                <a:tc>
                  <a:txBody>
                    <a:bodyPr/>
                    <a:lstStyle/>
                    <a:p>
                      <a:r>
                        <a:rPr lang="en-GB" sz="2400" dirty="0">
                          <a:solidFill>
                            <a:srgbClr val="005C84"/>
                          </a:solidFill>
                        </a:rPr>
                        <a:t>Hardware</a:t>
                      </a:r>
                    </a:p>
                    <a:p>
                      <a:pPr algn="just"/>
                      <a:r>
                        <a:rPr lang="en-GB" sz="2400" b="0" dirty="0">
                          <a:solidFill>
                            <a:srgbClr val="005C84"/>
                          </a:solidFill>
                        </a:rPr>
                        <a:t>The team evaluated different hardware platforms, ultimately choosing a Raspberry Pi with a Sense HAT. Unlike a laptop it is cheap with ample GPIO, unlike an Arduino it is powerful enough to run Linux, and unlike Intel Edison it enjoys widespread support from manufacturer and from within the open-source community. To push the specification to the limits, a camera was purchased and attached to the Raspberry Pi via a serial header. Then stills were captured, and transmitted via oneM2M federation.</a:t>
                      </a:r>
                    </a:p>
                  </a:txBody>
                  <a:tcPr marL="108000" marR="108000" marT="108000" marB="108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8FCFE">
                        <a:alpha val="90000"/>
                      </a:srgbClr>
                    </a:solidFill>
                  </a:tcPr>
                </a:tc>
                <a:extLst>
                  <a:ext uri="{0D108BD9-81ED-4DB2-BD59-A6C34878D82A}">
                    <a16:rowId xmlns:a16="http://schemas.microsoft.com/office/drawing/2014/main" val="1390735128"/>
                  </a:ext>
                </a:extLst>
              </a:tr>
              <a:tr h="108000">
                <a:tc>
                  <a:txBody>
                    <a:bodyPr/>
                    <a:lstStyle/>
                    <a:p>
                      <a:r>
                        <a:rPr lang="en-GB" sz="100" dirty="0">
                          <a:solidFill>
                            <a:srgbClr val="005C84"/>
                          </a:solidFill>
                        </a:rPr>
                        <a:t> </a:t>
                      </a:r>
                      <a:endParaRPr lang="en-GB" dirty="0">
                        <a:solidFill>
                          <a:srgbClr val="005C84"/>
                        </a:solidFill>
                      </a:endParaRP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5C84"/>
                    </a:solidFill>
                  </a:tcPr>
                </a:tc>
                <a:extLst>
                  <a:ext uri="{0D108BD9-81ED-4DB2-BD59-A6C34878D82A}">
                    <a16:rowId xmlns:a16="http://schemas.microsoft.com/office/drawing/2014/main" val="2759311588"/>
                  </a:ext>
                </a:extLst>
              </a:tr>
            </a:tbl>
          </a:graphicData>
        </a:graphic>
      </p:graphicFrame>
      <p:graphicFrame>
        <p:nvGraphicFramePr>
          <p:cNvPr id="78" name="Table 77">
            <a:extLst>
              <a:ext uri="{FF2B5EF4-FFF2-40B4-BE49-F238E27FC236}">
                <a16:creationId xmlns:a16="http://schemas.microsoft.com/office/drawing/2014/main" id="{8AF07E8E-2E0D-407F-ABEC-77BCA37905D1}"/>
              </a:ext>
            </a:extLst>
          </p:cNvPr>
          <p:cNvGraphicFramePr>
            <a:graphicFrameLocks noGrp="1"/>
          </p:cNvGraphicFramePr>
          <p:nvPr>
            <p:extLst>
              <p:ext uri="{D42A27DB-BD31-4B8C-83A1-F6EECF244321}">
                <p14:modId xmlns:p14="http://schemas.microsoft.com/office/powerpoint/2010/main" val="1439165776"/>
              </p:ext>
            </p:extLst>
          </p:nvPr>
        </p:nvGraphicFramePr>
        <p:xfrm>
          <a:off x="14366164" y="11186296"/>
          <a:ext cx="6649200" cy="2518560"/>
        </p:xfrm>
        <a:graphic>
          <a:graphicData uri="http://schemas.openxmlformats.org/drawingml/2006/table">
            <a:tbl>
              <a:tblPr firstRow="1" bandRow="1">
                <a:tableStyleId>{5C22544A-7EE6-4342-B048-85BDC9FD1C3A}</a:tableStyleId>
              </a:tblPr>
              <a:tblGrid>
                <a:gridCol w="6649200">
                  <a:extLst>
                    <a:ext uri="{9D8B030D-6E8A-4147-A177-3AD203B41FA5}">
                      <a16:colId xmlns:a16="http://schemas.microsoft.com/office/drawing/2014/main" val="650371637"/>
                    </a:ext>
                  </a:extLst>
                </a:gridCol>
              </a:tblGrid>
              <a:tr h="2405371">
                <a:tc>
                  <a:txBody>
                    <a:bodyPr/>
                    <a:lstStyle/>
                    <a:p>
                      <a:r>
                        <a:rPr lang="en-GB" sz="2400" dirty="0">
                          <a:solidFill>
                            <a:srgbClr val="005C84"/>
                          </a:solidFill>
                        </a:rPr>
                        <a:t>Infrastructure</a:t>
                      </a:r>
                    </a:p>
                    <a:p>
                      <a:pPr algn="just"/>
                      <a:r>
                        <a:rPr lang="en-GB" sz="2400" b="0" dirty="0">
                          <a:solidFill>
                            <a:srgbClr val="005C84"/>
                          </a:solidFill>
                        </a:rPr>
                        <a:t>After discounting the client’s Azure instance due to configuration issues, the team switched to a Digital Ocean droplet. For security, a </a:t>
                      </a:r>
                      <a:r>
                        <a:rPr lang="en-GB" sz="2400" b="0" dirty="0" err="1">
                          <a:solidFill>
                            <a:srgbClr val="005C84"/>
                          </a:solidFill>
                        </a:rPr>
                        <a:t>LetsEncrypt</a:t>
                      </a:r>
                      <a:r>
                        <a:rPr lang="en-GB" sz="2400" b="0" dirty="0">
                          <a:solidFill>
                            <a:srgbClr val="005C84"/>
                          </a:solidFill>
                        </a:rPr>
                        <a:t> HTTPS certificate was acquired and a VPN tunnel was created to provide a tunnel to bypass NAT.</a:t>
                      </a:r>
                    </a:p>
                  </a:txBody>
                  <a:tcPr marL="108000" marR="108000" marT="108000" marB="108000">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F8FCFE">
                        <a:alpha val="90000"/>
                      </a:srgbClr>
                    </a:solidFill>
                  </a:tcPr>
                </a:tc>
                <a:extLst>
                  <a:ext uri="{0D108BD9-81ED-4DB2-BD59-A6C34878D82A}">
                    <a16:rowId xmlns:a16="http://schemas.microsoft.com/office/drawing/2014/main" val="1390735128"/>
                  </a:ext>
                </a:extLst>
              </a:tr>
              <a:tr h="108000">
                <a:tc>
                  <a:txBody>
                    <a:bodyPr/>
                    <a:lstStyle/>
                    <a:p>
                      <a:r>
                        <a:rPr lang="en-GB" sz="100" dirty="0">
                          <a:solidFill>
                            <a:srgbClr val="005C84"/>
                          </a:solidFill>
                        </a:rPr>
                        <a:t> </a:t>
                      </a:r>
                      <a:endParaRPr lang="en-GB" dirty="0">
                        <a:solidFill>
                          <a:srgbClr val="005C84"/>
                        </a:solidFill>
                      </a:endParaRP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5C84"/>
                    </a:solidFill>
                  </a:tcPr>
                </a:tc>
                <a:extLst>
                  <a:ext uri="{0D108BD9-81ED-4DB2-BD59-A6C34878D82A}">
                    <a16:rowId xmlns:a16="http://schemas.microsoft.com/office/drawing/2014/main" val="2759311588"/>
                  </a:ext>
                </a:extLst>
              </a:tr>
            </a:tbl>
          </a:graphicData>
        </a:graphic>
      </p:graphicFrame>
      <p:grpSp>
        <p:nvGrpSpPr>
          <p:cNvPr id="19" name="Graphic 17">
            <a:extLst>
              <a:ext uri="{FF2B5EF4-FFF2-40B4-BE49-F238E27FC236}">
                <a16:creationId xmlns:a16="http://schemas.microsoft.com/office/drawing/2014/main" id="{3B320BE0-1BBA-4E11-9C33-375BA18162F3}"/>
              </a:ext>
            </a:extLst>
          </p:cNvPr>
          <p:cNvGrpSpPr/>
          <p:nvPr/>
        </p:nvGrpSpPr>
        <p:grpSpPr>
          <a:xfrm rot="1170530">
            <a:off x="1568227" y="21477131"/>
            <a:ext cx="3759816" cy="2467380"/>
            <a:chOff x="1547812" y="9136856"/>
            <a:chExt cx="18288000" cy="12001500"/>
          </a:xfrm>
          <a:solidFill>
            <a:srgbClr val="005C84"/>
          </a:solidFill>
        </p:grpSpPr>
        <p:sp>
          <p:nvSpPr>
            <p:cNvPr id="20" name="Freeform: Shape 19">
              <a:extLst>
                <a:ext uri="{FF2B5EF4-FFF2-40B4-BE49-F238E27FC236}">
                  <a16:creationId xmlns:a16="http://schemas.microsoft.com/office/drawing/2014/main" id="{04BD2D73-7D93-4FC9-A436-AB2057542310}"/>
                </a:ext>
              </a:extLst>
            </p:cNvPr>
            <p:cNvSpPr/>
            <p:nvPr/>
          </p:nvSpPr>
          <p:spPr>
            <a:xfrm>
              <a:off x="5293126" y="14215678"/>
              <a:ext cx="6257925" cy="1857375"/>
            </a:xfrm>
            <a:custGeom>
              <a:avLst/>
              <a:gdLst/>
              <a:ahLst/>
              <a:cxnLst/>
              <a:rect l="0" t="0" r="0" b="0"/>
              <a:pathLst>
                <a:path w="6257925" h="1857375">
                  <a:moveTo>
                    <a:pt x="6150209" y="1259494"/>
                  </a:moveTo>
                  <a:cubicBezTo>
                    <a:pt x="5742310" y="851596"/>
                    <a:pt x="5266794" y="535718"/>
                    <a:pt x="4736794" y="320634"/>
                  </a:cubicBezTo>
                  <a:cubicBezTo>
                    <a:pt x="4225016" y="112913"/>
                    <a:pt x="3684472" y="7595"/>
                    <a:pt x="3130021" y="7595"/>
                  </a:cubicBezTo>
                  <a:cubicBezTo>
                    <a:pt x="2575543" y="7595"/>
                    <a:pt x="2035027" y="112913"/>
                    <a:pt x="1523249" y="320634"/>
                  </a:cubicBezTo>
                  <a:cubicBezTo>
                    <a:pt x="993345" y="535709"/>
                    <a:pt x="517790" y="851596"/>
                    <a:pt x="109930" y="1259494"/>
                  </a:cubicBezTo>
                  <a:cubicBezTo>
                    <a:pt x="-26516" y="1395950"/>
                    <a:pt x="-26516" y="1617168"/>
                    <a:pt x="109930" y="1753623"/>
                  </a:cubicBezTo>
                  <a:cubicBezTo>
                    <a:pt x="246375" y="1890078"/>
                    <a:pt x="467612" y="1890059"/>
                    <a:pt x="604049" y="1753623"/>
                  </a:cubicBezTo>
                  <a:cubicBezTo>
                    <a:pt x="1996889" y="360782"/>
                    <a:pt x="4263173" y="360782"/>
                    <a:pt x="5656013" y="1753623"/>
                  </a:cubicBezTo>
                  <a:cubicBezTo>
                    <a:pt x="5724242" y="1821841"/>
                    <a:pt x="5813652" y="1855950"/>
                    <a:pt x="5903083" y="1855950"/>
                  </a:cubicBezTo>
                  <a:cubicBezTo>
                    <a:pt x="5992507" y="1855950"/>
                    <a:pt x="6081914" y="1821841"/>
                    <a:pt x="6150152" y="1753623"/>
                  </a:cubicBezTo>
                  <a:cubicBezTo>
                    <a:pt x="6286597" y="1617168"/>
                    <a:pt x="6286597" y="1395940"/>
                    <a:pt x="6150152" y="1259494"/>
                  </a:cubicBezTo>
                  <a:close/>
                </a:path>
              </a:pathLst>
            </a:custGeom>
            <a:grpFill/>
            <a:ln w="10127" cap="flat">
              <a:solidFill>
                <a:schemeClr val="bg1"/>
              </a:solidFill>
              <a:prstDash val="solid"/>
              <a:miter/>
            </a:ln>
          </p:spPr>
          <p:txBody>
            <a:bodyPr/>
            <a:lstStyle/>
            <a:p>
              <a:endParaRPr lang="en-GB"/>
            </a:p>
          </p:txBody>
        </p:sp>
        <p:sp>
          <p:nvSpPr>
            <p:cNvPr id="21" name="Freeform: Shape 20">
              <a:extLst>
                <a:ext uri="{FF2B5EF4-FFF2-40B4-BE49-F238E27FC236}">
                  <a16:creationId xmlns:a16="http://schemas.microsoft.com/office/drawing/2014/main" id="{61378787-0627-4D91-B3B6-A3ABDE38ACEC}"/>
                </a:ext>
              </a:extLst>
            </p:cNvPr>
            <p:cNvSpPr/>
            <p:nvPr/>
          </p:nvSpPr>
          <p:spPr>
            <a:xfrm>
              <a:off x="6175999" y="15487993"/>
              <a:ext cx="4486275" cy="1457325"/>
            </a:xfrm>
            <a:custGeom>
              <a:avLst/>
              <a:gdLst/>
              <a:ahLst/>
              <a:cxnLst/>
              <a:rect l="0" t="0" r="0" b="0"/>
              <a:pathLst>
                <a:path w="4486275" h="1457325">
                  <a:moveTo>
                    <a:pt x="2246387" y="7181"/>
                  </a:moveTo>
                  <a:cubicBezTo>
                    <a:pt x="1437514" y="7181"/>
                    <a:pt x="676667" y="322563"/>
                    <a:pt x="103929" y="895226"/>
                  </a:cubicBezTo>
                  <a:cubicBezTo>
                    <a:pt x="-25068" y="1024232"/>
                    <a:pt x="-25068" y="1233372"/>
                    <a:pt x="103929" y="1362379"/>
                  </a:cubicBezTo>
                  <a:cubicBezTo>
                    <a:pt x="232926" y="1491376"/>
                    <a:pt x="442076" y="1491376"/>
                    <a:pt x="571073" y="1362379"/>
                  </a:cubicBezTo>
                  <a:cubicBezTo>
                    <a:pt x="1494817" y="438626"/>
                    <a:pt x="2997852" y="438626"/>
                    <a:pt x="3921492" y="1362379"/>
                  </a:cubicBezTo>
                  <a:cubicBezTo>
                    <a:pt x="3985987" y="1426874"/>
                    <a:pt x="4070529" y="1459124"/>
                    <a:pt x="4155064" y="1459124"/>
                  </a:cubicBezTo>
                  <a:cubicBezTo>
                    <a:pt x="4239598" y="1459124"/>
                    <a:pt x="4324142" y="1426877"/>
                    <a:pt x="4388636" y="1362379"/>
                  </a:cubicBezTo>
                  <a:cubicBezTo>
                    <a:pt x="4517633" y="1233372"/>
                    <a:pt x="4517633" y="1024232"/>
                    <a:pt x="4388636" y="895226"/>
                  </a:cubicBezTo>
                  <a:cubicBezTo>
                    <a:pt x="3815955" y="322563"/>
                    <a:pt x="3055041" y="7181"/>
                    <a:pt x="2246178" y="7181"/>
                  </a:cubicBezTo>
                  <a:close/>
                </a:path>
              </a:pathLst>
            </a:custGeom>
            <a:grpFill/>
            <a:ln w="9575" cap="flat">
              <a:solidFill>
                <a:schemeClr val="bg1"/>
              </a:solidFill>
              <a:prstDash val="solid"/>
              <a:miter/>
            </a:ln>
          </p:spPr>
          <p:txBody>
            <a:bodyPr/>
            <a:lstStyle/>
            <a:p>
              <a:endParaRPr lang="en-GB"/>
            </a:p>
          </p:txBody>
        </p:sp>
        <p:sp>
          <p:nvSpPr>
            <p:cNvPr id="22" name="Freeform: Shape 21">
              <a:extLst>
                <a:ext uri="{FF2B5EF4-FFF2-40B4-BE49-F238E27FC236}">
                  <a16:creationId xmlns:a16="http://schemas.microsoft.com/office/drawing/2014/main" id="{EA9364DF-F5C2-4F9C-BA32-C851F4359137}"/>
                </a:ext>
              </a:extLst>
            </p:cNvPr>
            <p:cNvSpPr/>
            <p:nvPr/>
          </p:nvSpPr>
          <p:spPr>
            <a:xfrm>
              <a:off x="7016450" y="16680275"/>
              <a:ext cx="2809875" cy="1114425"/>
            </a:xfrm>
            <a:custGeom>
              <a:avLst/>
              <a:gdLst/>
              <a:ahLst/>
              <a:cxnLst/>
              <a:rect l="0" t="0" r="0" b="0"/>
              <a:pathLst>
                <a:path w="2809875" h="1114425">
                  <a:moveTo>
                    <a:pt x="1405935" y="7144"/>
                  </a:moveTo>
                  <a:cubicBezTo>
                    <a:pt x="914140" y="7144"/>
                    <a:pt x="451530" y="198872"/>
                    <a:pt x="103391" y="547021"/>
                  </a:cubicBezTo>
                  <a:cubicBezTo>
                    <a:pt x="-24939" y="675361"/>
                    <a:pt x="-24939" y="883415"/>
                    <a:pt x="103391" y="1011755"/>
                  </a:cubicBezTo>
                  <a:cubicBezTo>
                    <a:pt x="231712" y="1140076"/>
                    <a:pt x="439777" y="1140076"/>
                    <a:pt x="568116" y="1011755"/>
                  </a:cubicBezTo>
                  <a:cubicBezTo>
                    <a:pt x="1030079" y="549793"/>
                    <a:pt x="1781792" y="549793"/>
                    <a:pt x="2243754" y="1011755"/>
                  </a:cubicBezTo>
                  <a:cubicBezTo>
                    <a:pt x="2307914" y="1075915"/>
                    <a:pt x="2392011" y="1107995"/>
                    <a:pt x="2476116" y="1107995"/>
                  </a:cubicBezTo>
                  <a:cubicBezTo>
                    <a:pt x="2560213" y="1107995"/>
                    <a:pt x="2644319" y="1075915"/>
                    <a:pt x="2708479" y="1011755"/>
                  </a:cubicBezTo>
                  <a:cubicBezTo>
                    <a:pt x="2836809" y="883415"/>
                    <a:pt x="2836809" y="675361"/>
                    <a:pt x="2708479" y="547021"/>
                  </a:cubicBezTo>
                  <a:cubicBezTo>
                    <a:pt x="2360331" y="198872"/>
                    <a:pt x="1897749" y="7144"/>
                    <a:pt x="1405935" y="7144"/>
                  </a:cubicBezTo>
                  <a:close/>
                </a:path>
              </a:pathLst>
            </a:custGeom>
            <a:grpFill/>
            <a:ln w="9525" cap="flat">
              <a:solidFill>
                <a:schemeClr val="bg1"/>
              </a:solidFill>
              <a:prstDash val="solid"/>
              <a:miter/>
            </a:ln>
          </p:spPr>
          <p:txBody>
            <a:bodyPr/>
            <a:lstStyle/>
            <a:p>
              <a:endParaRPr lang="en-GB"/>
            </a:p>
          </p:txBody>
        </p:sp>
        <p:sp>
          <p:nvSpPr>
            <p:cNvPr id="23" name="Freeform: Shape 22">
              <a:extLst>
                <a:ext uri="{FF2B5EF4-FFF2-40B4-BE49-F238E27FC236}">
                  <a16:creationId xmlns:a16="http://schemas.microsoft.com/office/drawing/2014/main" id="{3EB8D563-98BD-4358-A6D5-FD180099D6AC}"/>
                </a:ext>
              </a:extLst>
            </p:cNvPr>
            <p:cNvSpPr/>
            <p:nvPr/>
          </p:nvSpPr>
          <p:spPr>
            <a:xfrm>
              <a:off x="8006229" y="18006526"/>
              <a:ext cx="819150" cy="819150"/>
            </a:xfrm>
            <a:custGeom>
              <a:avLst/>
              <a:gdLst/>
              <a:ahLst/>
              <a:cxnLst/>
              <a:rect l="0" t="0" r="0" b="0"/>
              <a:pathLst>
                <a:path w="819150" h="819150">
                  <a:moveTo>
                    <a:pt x="816026" y="411585"/>
                  </a:moveTo>
                  <a:cubicBezTo>
                    <a:pt x="816026" y="634951"/>
                    <a:pt x="634951" y="816026"/>
                    <a:pt x="411585" y="816026"/>
                  </a:cubicBezTo>
                  <a:cubicBezTo>
                    <a:pt x="188218" y="816026"/>
                    <a:pt x="7144" y="634951"/>
                    <a:pt x="7144" y="411585"/>
                  </a:cubicBezTo>
                  <a:cubicBezTo>
                    <a:pt x="7144" y="188218"/>
                    <a:pt x="188218" y="7144"/>
                    <a:pt x="411585" y="7144"/>
                  </a:cubicBezTo>
                  <a:cubicBezTo>
                    <a:pt x="634951" y="7144"/>
                    <a:pt x="816026" y="188218"/>
                    <a:pt x="816026" y="411585"/>
                  </a:cubicBezTo>
                  <a:close/>
                </a:path>
              </a:pathLst>
            </a:custGeom>
            <a:grpFill/>
            <a:ln w="9525" cap="flat">
              <a:solidFill>
                <a:schemeClr val="bg1"/>
              </a:solidFill>
              <a:prstDash val="solid"/>
              <a:miter/>
            </a:ln>
          </p:spPr>
          <p:txBody>
            <a:bodyPr/>
            <a:lstStyle/>
            <a:p>
              <a:endParaRPr lang="en-GB"/>
            </a:p>
          </p:txBody>
        </p:sp>
      </p:grpSp>
      <p:grpSp>
        <p:nvGrpSpPr>
          <p:cNvPr id="123" name="Group 122">
            <a:extLst>
              <a:ext uri="{FF2B5EF4-FFF2-40B4-BE49-F238E27FC236}">
                <a16:creationId xmlns:a16="http://schemas.microsoft.com/office/drawing/2014/main" id="{82644F6C-45C9-4F1E-9DA3-7B67E165BFE8}"/>
              </a:ext>
            </a:extLst>
          </p:cNvPr>
          <p:cNvGrpSpPr/>
          <p:nvPr/>
        </p:nvGrpSpPr>
        <p:grpSpPr>
          <a:xfrm>
            <a:off x="10996476" y="23523703"/>
            <a:ext cx="1260000" cy="1260000"/>
            <a:chOff x="1855941" y="23738064"/>
            <a:chExt cx="1260000" cy="1260000"/>
          </a:xfrm>
        </p:grpSpPr>
        <p:sp>
          <p:nvSpPr>
            <p:cNvPr id="124" name="Oval 123">
              <a:extLst>
                <a:ext uri="{FF2B5EF4-FFF2-40B4-BE49-F238E27FC236}">
                  <a16:creationId xmlns:a16="http://schemas.microsoft.com/office/drawing/2014/main" id="{C4B721E3-0A7C-4A14-9E45-D0302F65F38B}"/>
                </a:ext>
              </a:extLst>
            </p:cNvPr>
            <p:cNvSpPr/>
            <p:nvPr/>
          </p:nvSpPr>
          <p:spPr>
            <a:xfrm>
              <a:off x="1855941" y="23738064"/>
              <a:ext cx="1260000" cy="1260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5" name="Picture 2">
              <a:extLst>
                <a:ext uri="{FF2B5EF4-FFF2-40B4-BE49-F238E27FC236}">
                  <a16:creationId xmlns:a16="http://schemas.microsoft.com/office/drawing/2014/main" id="{9C22FBBF-88B8-4C59-B873-3D0146E8A8F9}"/>
                </a:ext>
              </a:extLst>
            </p:cNvPr>
            <p:cNvPicPr>
              <a:picLocks noChangeAspect="1" noChangeArrowheads="1"/>
            </p:cNvPicPr>
            <p:nvPr/>
          </p:nvPicPr>
          <p:blipFill>
            <a:blip r:embed="rId14" cstate="print">
              <a:extLst>
                <a:ext uri="{28A0092B-C50C-407E-A947-70E740481C1C}">
                  <a14:useLocalDpi xmlns:a14="http://schemas.microsoft.com/office/drawing/2010/main" val="0"/>
                </a:ext>
              </a:extLst>
            </a:blip>
            <a:srcRect/>
            <a:stretch>
              <a:fillRect/>
            </a:stretch>
          </p:blipFill>
          <p:spPr bwMode="auto">
            <a:xfrm>
              <a:off x="2021955" y="24061675"/>
              <a:ext cx="924616" cy="616257"/>
            </a:xfrm>
            <a:prstGeom prst="rect">
              <a:avLst/>
            </a:prstGeom>
            <a:noFill/>
            <a:extLst>
              <a:ext uri="{909E8E84-426E-40DD-AFC4-6F175D3DCCD1}">
                <a14:hiddenFill xmlns:a14="http://schemas.microsoft.com/office/drawing/2010/main">
                  <a:solidFill>
                    <a:srgbClr val="FFFFFF"/>
                  </a:solidFill>
                </a14:hiddenFill>
              </a:ext>
            </a:extLst>
          </p:spPr>
        </p:pic>
      </p:grpSp>
      <p:sp>
        <p:nvSpPr>
          <p:cNvPr id="159" name="Oval 158">
            <a:extLst>
              <a:ext uri="{FF2B5EF4-FFF2-40B4-BE49-F238E27FC236}">
                <a16:creationId xmlns:a16="http://schemas.microsoft.com/office/drawing/2014/main" id="{CF39FEFF-CB32-4841-B336-5AE03CB7260C}"/>
              </a:ext>
            </a:extLst>
          </p:cNvPr>
          <p:cNvSpPr/>
          <p:nvPr/>
        </p:nvSpPr>
        <p:spPr>
          <a:xfrm>
            <a:off x="18119670" y="25226777"/>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75000"/>
              </a:lnSpc>
            </a:pPr>
            <a:r>
              <a:rPr lang="en-GB" sz="3200" dirty="0">
                <a:solidFill>
                  <a:srgbClr val="005C84"/>
                </a:solidFill>
                <a:latin typeface="Segoe UI Emoji" panose="020B0502040204020203" pitchFamily="34" charset="0"/>
                <a:ea typeface="Segoe UI Emoji" panose="020B0502040204020203" pitchFamily="34" charset="0"/>
              </a:rPr>
              <a:t>🚗</a:t>
            </a:r>
            <a:endParaRPr lang="en-GB" sz="4800" dirty="0">
              <a:solidFill>
                <a:srgbClr val="005C84"/>
              </a:solidFill>
              <a:latin typeface="Segoe UI Emoji" panose="020B0502040204020203" pitchFamily="34" charset="0"/>
              <a:ea typeface="Segoe UI Emoji" panose="020B0502040204020203" pitchFamily="34" charset="0"/>
            </a:endParaRPr>
          </a:p>
        </p:txBody>
      </p:sp>
      <p:sp>
        <p:nvSpPr>
          <p:cNvPr id="161" name="Oval 160">
            <a:extLst>
              <a:ext uri="{FF2B5EF4-FFF2-40B4-BE49-F238E27FC236}">
                <a16:creationId xmlns:a16="http://schemas.microsoft.com/office/drawing/2014/main" id="{2C7A9FFD-0A61-45D1-831D-A5CDB35E8782}"/>
              </a:ext>
            </a:extLst>
          </p:cNvPr>
          <p:cNvSpPr/>
          <p:nvPr/>
        </p:nvSpPr>
        <p:spPr>
          <a:xfrm>
            <a:off x="17602166" y="23501964"/>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75000"/>
              </a:lnSpc>
            </a:pPr>
            <a:r>
              <a:rPr lang="en-GB" sz="3200" dirty="0">
                <a:solidFill>
                  <a:srgbClr val="005C84"/>
                </a:solidFill>
                <a:latin typeface="Segoe UI Emoji" panose="020B0502040204020203" pitchFamily="34" charset="0"/>
                <a:ea typeface="Segoe UI Emoji" panose="020B0502040204020203" pitchFamily="34" charset="0"/>
              </a:rPr>
              <a:t>🚚</a:t>
            </a:r>
            <a:endParaRPr lang="en-GB" sz="4800" dirty="0">
              <a:solidFill>
                <a:srgbClr val="005C84"/>
              </a:solidFill>
              <a:latin typeface="Segoe UI Emoji" panose="020B0502040204020203" pitchFamily="34" charset="0"/>
              <a:ea typeface="Segoe UI Emoji" panose="020B0502040204020203" pitchFamily="34" charset="0"/>
            </a:endParaRPr>
          </a:p>
        </p:txBody>
      </p:sp>
      <p:sp>
        <p:nvSpPr>
          <p:cNvPr id="163" name="Oval 162">
            <a:extLst>
              <a:ext uri="{FF2B5EF4-FFF2-40B4-BE49-F238E27FC236}">
                <a16:creationId xmlns:a16="http://schemas.microsoft.com/office/drawing/2014/main" id="{C457B17F-9000-46C1-A3C9-FE37132DA515}"/>
              </a:ext>
            </a:extLst>
          </p:cNvPr>
          <p:cNvSpPr/>
          <p:nvPr/>
        </p:nvSpPr>
        <p:spPr>
          <a:xfrm>
            <a:off x="15024573" y="23995858"/>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lumMod val="85000"/>
                    <a:lumOff val="15000"/>
                  </a:schemeClr>
                </a:solidFill>
                <a:latin typeface="Segoe UI Emoji" panose="020B0502040204020203" pitchFamily="34" charset="0"/>
                <a:ea typeface="Segoe UI Emoji" panose="020B0502040204020203" pitchFamily="34" charset="0"/>
              </a:rPr>
              <a:t>📱</a:t>
            </a:r>
            <a:endParaRPr lang="en-GB" sz="4800" dirty="0">
              <a:solidFill>
                <a:schemeClr val="tx1">
                  <a:lumMod val="85000"/>
                  <a:lumOff val="15000"/>
                </a:schemeClr>
              </a:solidFill>
              <a:latin typeface="Segoe UI Emoji" panose="020B0502040204020203" pitchFamily="34" charset="0"/>
              <a:ea typeface="Segoe UI Emoji" panose="020B0502040204020203" pitchFamily="34" charset="0"/>
            </a:endParaRPr>
          </a:p>
        </p:txBody>
      </p:sp>
      <p:sp>
        <p:nvSpPr>
          <p:cNvPr id="164" name="Oval 163">
            <a:extLst>
              <a:ext uri="{FF2B5EF4-FFF2-40B4-BE49-F238E27FC236}">
                <a16:creationId xmlns:a16="http://schemas.microsoft.com/office/drawing/2014/main" id="{B3867E1F-2271-4CE3-AAE9-3C5D81F0D0B3}"/>
              </a:ext>
            </a:extLst>
          </p:cNvPr>
          <p:cNvSpPr/>
          <p:nvPr/>
        </p:nvSpPr>
        <p:spPr>
          <a:xfrm>
            <a:off x="16319818" y="23198104"/>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lumMod val="85000"/>
                    <a:lumOff val="15000"/>
                  </a:schemeClr>
                </a:solidFill>
                <a:latin typeface="Segoe UI Emoji" panose="020B0502040204020203" pitchFamily="34" charset="0"/>
                <a:ea typeface="Segoe UI Emoji" panose="020B0502040204020203" pitchFamily="34" charset="0"/>
              </a:rPr>
              <a:t>🚦</a:t>
            </a:r>
            <a:endParaRPr lang="en-GB" sz="4800" dirty="0">
              <a:solidFill>
                <a:schemeClr val="tx1">
                  <a:lumMod val="85000"/>
                  <a:lumOff val="15000"/>
                </a:schemeClr>
              </a:solidFill>
              <a:latin typeface="Segoe UI Emoji" panose="020B0502040204020203" pitchFamily="34" charset="0"/>
              <a:ea typeface="Segoe UI Emoji" panose="020B0502040204020203" pitchFamily="34" charset="0"/>
            </a:endParaRPr>
          </a:p>
        </p:txBody>
      </p:sp>
      <p:sp>
        <p:nvSpPr>
          <p:cNvPr id="167" name="Oval 166">
            <a:extLst>
              <a:ext uri="{FF2B5EF4-FFF2-40B4-BE49-F238E27FC236}">
                <a16:creationId xmlns:a16="http://schemas.microsoft.com/office/drawing/2014/main" id="{D9DEE3BB-9D69-42A5-96D6-63E58055B369}"/>
              </a:ext>
            </a:extLst>
          </p:cNvPr>
          <p:cNvSpPr/>
          <p:nvPr/>
        </p:nvSpPr>
        <p:spPr>
          <a:xfrm>
            <a:off x="16678120" y="24636287"/>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75000"/>
              </a:lnSpc>
            </a:pPr>
            <a:r>
              <a:rPr lang="en-GB" sz="3200" dirty="0">
                <a:solidFill>
                  <a:srgbClr val="005C84"/>
                </a:solidFill>
                <a:latin typeface="Segoe UI Emoji" panose="020B0502040204020203" pitchFamily="34" charset="0"/>
                <a:ea typeface="Segoe UI Emoji" panose="020B0502040204020203" pitchFamily="34" charset="0"/>
              </a:rPr>
              <a:t>🚌</a:t>
            </a:r>
            <a:endParaRPr lang="en-GB" sz="4800" dirty="0">
              <a:solidFill>
                <a:srgbClr val="005C84"/>
              </a:solidFill>
              <a:latin typeface="Segoe UI Emoji" panose="020B0502040204020203" pitchFamily="34" charset="0"/>
              <a:ea typeface="Segoe UI Emoji" panose="020B0502040204020203" pitchFamily="34" charset="0"/>
            </a:endParaRPr>
          </a:p>
        </p:txBody>
      </p:sp>
      <p:grpSp>
        <p:nvGrpSpPr>
          <p:cNvPr id="168" name="Graphic 17">
            <a:extLst>
              <a:ext uri="{FF2B5EF4-FFF2-40B4-BE49-F238E27FC236}">
                <a16:creationId xmlns:a16="http://schemas.microsoft.com/office/drawing/2014/main" id="{DCFA6B03-3AC6-4BA9-8FA1-0B8634484201}"/>
              </a:ext>
            </a:extLst>
          </p:cNvPr>
          <p:cNvGrpSpPr/>
          <p:nvPr/>
        </p:nvGrpSpPr>
        <p:grpSpPr>
          <a:xfrm rot="20682241">
            <a:off x="17481634" y="23972185"/>
            <a:ext cx="2079242" cy="1364503"/>
            <a:chOff x="1547812" y="9136856"/>
            <a:chExt cx="18288000" cy="12001500"/>
          </a:xfrm>
          <a:solidFill>
            <a:srgbClr val="005C84"/>
          </a:solidFill>
        </p:grpSpPr>
        <p:sp>
          <p:nvSpPr>
            <p:cNvPr id="169" name="Freeform: Shape 168">
              <a:extLst>
                <a:ext uri="{FF2B5EF4-FFF2-40B4-BE49-F238E27FC236}">
                  <a16:creationId xmlns:a16="http://schemas.microsoft.com/office/drawing/2014/main" id="{96CB7393-25C4-4E70-8CDC-1152E53E7AED}"/>
                </a:ext>
              </a:extLst>
            </p:cNvPr>
            <p:cNvSpPr/>
            <p:nvPr/>
          </p:nvSpPr>
          <p:spPr>
            <a:xfrm>
              <a:off x="5293126" y="14215678"/>
              <a:ext cx="6257925" cy="1857375"/>
            </a:xfrm>
            <a:custGeom>
              <a:avLst/>
              <a:gdLst/>
              <a:ahLst/>
              <a:cxnLst/>
              <a:rect l="0" t="0" r="0" b="0"/>
              <a:pathLst>
                <a:path w="6257925" h="1857375">
                  <a:moveTo>
                    <a:pt x="6150209" y="1259494"/>
                  </a:moveTo>
                  <a:cubicBezTo>
                    <a:pt x="5742310" y="851596"/>
                    <a:pt x="5266794" y="535718"/>
                    <a:pt x="4736794" y="320634"/>
                  </a:cubicBezTo>
                  <a:cubicBezTo>
                    <a:pt x="4225016" y="112913"/>
                    <a:pt x="3684472" y="7595"/>
                    <a:pt x="3130021" y="7595"/>
                  </a:cubicBezTo>
                  <a:cubicBezTo>
                    <a:pt x="2575543" y="7595"/>
                    <a:pt x="2035027" y="112913"/>
                    <a:pt x="1523249" y="320634"/>
                  </a:cubicBezTo>
                  <a:cubicBezTo>
                    <a:pt x="993345" y="535709"/>
                    <a:pt x="517790" y="851596"/>
                    <a:pt x="109930" y="1259494"/>
                  </a:cubicBezTo>
                  <a:cubicBezTo>
                    <a:pt x="-26516" y="1395950"/>
                    <a:pt x="-26516" y="1617168"/>
                    <a:pt x="109930" y="1753623"/>
                  </a:cubicBezTo>
                  <a:cubicBezTo>
                    <a:pt x="246375" y="1890078"/>
                    <a:pt x="467612" y="1890059"/>
                    <a:pt x="604049" y="1753623"/>
                  </a:cubicBezTo>
                  <a:cubicBezTo>
                    <a:pt x="1996889" y="360782"/>
                    <a:pt x="4263173" y="360782"/>
                    <a:pt x="5656013" y="1753623"/>
                  </a:cubicBezTo>
                  <a:cubicBezTo>
                    <a:pt x="5724242" y="1821841"/>
                    <a:pt x="5813652" y="1855950"/>
                    <a:pt x="5903083" y="1855950"/>
                  </a:cubicBezTo>
                  <a:cubicBezTo>
                    <a:pt x="5992507" y="1855950"/>
                    <a:pt x="6081914" y="1821841"/>
                    <a:pt x="6150152" y="1753623"/>
                  </a:cubicBezTo>
                  <a:cubicBezTo>
                    <a:pt x="6286597" y="1617168"/>
                    <a:pt x="6286597" y="1395940"/>
                    <a:pt x="6150152" y="1259494"/>
                  </a:cubicBezTo>
                  <a:close/>
                </a:path>
              </a:pathLst>
            </a:custGeom>
            <a:grpFill/>
            <a:ln w="10127" cap="flat">
              <a:solidFill>
                <a:schemeClr val="bg1"/>
              </a:solidFill>
              <a:prstDash val="solid"/>
              <a:miter/>
            </a:ln>
          </p:spPr>
          <p:txBody>
            <a:bodyPr/>
            <a:lstStyle/>
            <a:p>
              <a:endParaRPr lang="en-GB"/>
            </a:p>
          </p:txBody>
        </p:sp>
        <p:sp>
          <p:nvSpPr>
            <p:cNvPr id="170" name="Freeform: Shape 169">
              <a:extLst>
                <a:ext uri="{FF2B5EF4-FFF2-40B4-BE49-F238E27FC236}">
                  <a16:creationId xmlns:a16="http://schemas.microsoft.com/office/drawing/2014/main" id="{43E75F0F-9E8F-4428-B435-2ABC11D07DEA}"/>
                </a:ext>
              </a:extLst>
            </p:cNvPr>
            <p:cNvSpPr/>
            <p:nvPr/>
          </p:nvSpPr>
          <p:spPr>
            <a:xfrm>
              <a:off x="6175999" y="15487993"/>
              <a:ext cx="4486275" cy="1457325"/>
            </a:xfrm>
            <a:custGeom>
              <a:avLst/>
              <a:gdLst/>
              <a:ahLst/>
              <a:cxnLst/>
              <a:rect l="0" t="0" r="0" b="0"/>
              <a:pathLst>
                <a:path w="4486275" h="1457325">
                  <a:moveTo>
                    <a:pt x="2246387" y="7181"/>
                  </a:moveTo>
                  <a:cubicBezTo>
                    <a:pt x="1437514" y="7181"/>
                    <a:pt x="676667" y="322563"/>
                    <a:pt x="103929" y="895226"/>
                  </a:cubicBezTo>
                  <a:cubicBezTo>
                    <a:pt x="-25068" y="1024232"/>
                    <a:pt x="-25068" y="1233372"/>
                    <a:pt x="103929" y="1362379"/>
                  </a:cubicBezTo>
                  <a:cubicBezTo>
                    <a:pt x="232926" y="1491376"/>
                    <a:pt x="442076" y="1491376"/>
                    <a:pt x="571073" y="1362379"/>
                  </a:cubicBezTo>
                  <a:cubicBezTo>
                    <a:pt x="1494817" y="438626"/>
                    <a:pt x="2997852" y="438626"/>
                    <a:pt x="3921492" y="1362379"/>
                  </a:cubicBezTo>
                  <a:cubicBezTo>
                    <a:pt x="3985987" y="1426874"/>
                    <a:pt x="4070529" y="1459124"/>
                    <a:pt x="4155064" y="1459124"/>
                  </a:cubicBezTo>
                  <a:cubicBezTo>
                    <a:pt x="4239598" y="1459124"/>
                    <a:pt x="4324142" y="1426877"/>
                    <a:pt x="4388636" y="1362379"/>
                  </a:cubicBezTo>
                  <a:cubicBezTo>
                    <a:pt x="4517633" y="1233372"/>
                    <a:pt x="4517633" y="1024232"/>
                    <a:pt x="4388636" y="895226"/>
                  </a:cubicBezTo>
                  <a:cubicBezTo>
                    <a:pt x="3815955" y="322563"/>
                    <a:pt x="3055041" y="7181"/>
                    <a:pt x="2246178" y="7181"/>
                  </a:cubicBezTo>
                  <a:close/>
                </a:path>
              </a:pathLst>
            </a:custGeom>
            <a:grpFill/>
            <a:ln w="9575" cap="flat">
              <a:solidFill>
                <a:schemeClr val="bg1"/>
              </a:solidFill>
              <a:prstDash val="solid"/>
              <a:miter/>
            </a:ln>
          </p:spPr>
          <p:txBody>
            <a:bodyPr/>
            <a:lstStyle/>
            <a:p>
              <a:endParaRPr lang="en-GB"/>
            </a:p>
          </p:txBody>
        </p:sp>
        <p:sp>
          <p:nvSpPr>
            <p:cNvPr id="171" name="Freeform: Shape 170">
              <a:extLst>
                <a:ext uri="{FF2B5EF4-FFF2-40B4-BE49-F238E27FC236}">
                  <a16:creationId xmlns:a16="http://schemas.microsoft.com/office/drawing/2014/main" id="{F76F65DF-2699-44D1-8770-DADFC5D3FBBA}"/>
                </a:ext>
              </a:extLst>
            </p:cNvPr>
            <p:cNvSpPr/>
            <p:nvPr/>
          </p:nvSpPr>
          <p:spPr>
            <a:xfrm>
              <a:off x="7016450" y="16680275"/>
              <a:ext cx="2809875" cy="1114425"/>
            </a:xfrm>
            <a:custGeom>
              <a:avLst/>
              <a:gdLst/>
              <a:ahLst/>
              <a:cxnLst/>
              <a:rect l="0" t="0" r="0" b="0"/>
              <a:pathLst>
                <a:path w="2809875" h="1114425">
                  <a:moveTo>
                    <a:pt x="1405935" y="7144"/>
                  </a:moveTo>
                  <a:cubicBezTo>
                    <a:pt x="914140" y="7144"/>
                    <a:pt x="451530" y="198872"/>
                    <a:pt x="103391" y="547021"/>
                  </a:cubicBezTo>
                  <a:cubicBezTo>
                    <a:pt x="-24939" y="675361"/>
                    <a:pt x="-24939" y="883415"/>
                    <a:pt x="103391" y="1011755"/>
                  </a:cubicBezTo>
                  <a:cubicBezTo>
                    <a:pt x="231712" y="1140076"/>
                    <a:pt x="439777" y="1140076"/>
                    <a:pt x="568116" y="1011755"/>
                  </a:cubicBezTo>
                  <a:cubicBezTo>
                    <a:pt x="1030079" y="549793"/>
                    <a:pt x="1781792" y="549793"/>
                    <a:pt x="2243754" y="1011755"/>
                  </a:cubicBezTo>
                  <a:cubicBezTo>
                    <a:pt x="2307914" y="1075915"/>
                    <a:pt x="2392011" y="1107995"/>
                    <a:pt x="2476116" y="1107995"/>
                  </a:cubicBezTo>
                  <a:cubicBezTo>
                    <a:pt x="2560213" y="1107995"/>
                    <a:pt x="2644319" y="1075915"/>
                    <a:pt x="2708479" y="1011755"/>
                  </a:cubicBezTo>
                  <a:cubicBezTo>
                    <a:pt x="2836809" y="883415"/>
                    <a:pt x="2836809" y="675361"/>
                    <a:pt x="2708479" y="547021"/>
                  </a:cubicBezTo>
                  <a:cubicBezTo>
                    <a:pt x="2360331" y="198872"/>
                    <a:pt x="1897749" y="7144"/>
                    <a:pt x="1405935" y="7144"/>
                  </a:cubicBezTo>
                  <a:close/>
                </a:path>
              </a:pathLst>
            </a:custGeom>
            <a:grpFill/>
            <a:ln w="9525" cap="flat">
              <a:solidFill>
                <a:schemeClr val="bg1"/>
              </a:solidFill>
              <a:prstDash val="solid"/>
              <a:miter/>
            </a:ln>
          </p:spPr>
          <p:txBody>
            <a:bodyPr/>
            <a:lstStyle/>
            <a:p>
              <a:endParaRPr lang="en-GB"/>
            </a:p>
          </p:txBody>
        </p:sp>
        <p:sp>
          <p:nvSpPr>
            <p:cNvPr id="172" name="Freeform: Shape 171">
              <a:extLst>
                <a:ext uri="{FF2B5EF4-FFF2-40B4-BE49-F238E27FC236}">
                  <a16:creationId xmlns:a16="http://schemas.microsoft.com/office/drawing/2014/main" id="{F3AF9BF6-3842-47AE-A1D8-396E0190B1CD}"/>
                </a:ext>
              </a:extLst>
            </p:cNvPr>
            <p:cNvSpPr/>
            <p:nvPr/>
          </p:nvSpPr>
          <p:spPr>
            <a:xfrm>
              <a:off x="8006229" y="18006526"/>
              <a:ext cx="819150" cy="819150"/>
            </a:xfrm>
            <a:custGeom>
              <a:avLst/>
              <a:gdLst/>
              <a:ahLst/>
              <a:cxnLst/>
              <a:rect l="0" t="0" r="0" b="0"/>
              <a:pathLst>
                <a:path w="819150" h="819150">
                  <a:moveTo>
                    <a:pt x="816026" y="411585"/>
                  </a:moveTo>
                  <a:cubicBezTo>
                    <a:pt x="816026" y="634951"/>
                    <a:pt x="634951" y="816026"/>
                    <a:pt x="411585" y="816026"/>
                  </a:cubicBezTo>
                  <a:cubicBezTo>
                    <a:pt x="188218" y="816026"/>
                    <a:pt x="7144" y="634951"/>
                    <a:pt x="7144" y="411585"/>
                  </a:cubicBezTo>
                  <a:cubicBezTo>
                    <a:pt x="7144" y="188218"/>
                    <a:pt x="188218" y="7144"/>
                    <a:pt x="411585" y="7144"/>
                  </a:cubicBezTo>
                  <a:cubicBezTo>
                    <a:pt x="634951" y="7144"/>
                    <a:pt x="816026" y="188218"/>
                    <a:pt x="816026" y="411585"/>
                  </a:cubicBezTo>
                  <a:close/>
                </a:path>
              </a:pathLst>
            </a:custGeom>
            <a:grpFill/>
            <a:ln w="9525" cap="flat">
              <a:solidFill>
                <a:schemeClr val="bg1"/>
              </a:solidFill>
              <a:prstDash val="solid"/>
              <a:miter/>
            </a:ln>
          </p:spPr>
          <p:txBody>
            <a:bodyPr/>
            <a:lstStyle/>
            <a:p>
              <a:endParaRPr lang="en-GB"/>
            </a:p>
          </p:txBody>
        </p:sp>
      </p:grpSp>
      <p:grpSp>
        <p:nvGrpSpPr>
          <p:cNvPr id="173" name="Graphic 17">
            <a:extLst>
              <a:ext uri="{FF2B5EF4-FFF2-40B4-BE49-F238E27FC236}">
                <a16:creationId xmlns:a16="http://schemas.microsoft.com/office/drawing/2014/main" id="{BE31394C-DDAA-42B8-9EC9-390F930F1F0C}"/>
              </a:ext>
            </a:extLst>
          </p:cNvPr>
          <p:cNvGrpSpPr/>
          <p:nvPr/>
        </p:nvGrpSpPr>
        <p:grpSpPr>
          <a:xfrm rot="938824">
            <a:off x="14881712" y="22951535"/>
            <a:ext cx="2079242" cy="1364503"/>
            <a:chOff x="1547812" y="9136856"/>
            <a:chExt cx="18288000" cy="12001500"/>
          </a:xfrm>
          <a:solidFill>
            <a:srgbClr val="005C84"/>
          </a:solidFill>
        </p:grpSpPr>
        <p:sp>
          <p:nvSpPr>
            <p:cNvPr id="174" name="Freeform: Shape 173">
              <a:extLst>
                <a:ext uri="{FF2B5EF4-FFF2-40B4-BE49-F238E27FC236}">
                  <a16:creationId xmlns:a16="http://schemas.microsoft.com/office/drawing/2014/main" id="{B2D1EF6F-E362-4AB6-8116-A45E160B4DA8}"/>
                </a:ext>
              </a:extLst>
            </p:cNvPr>
            <p:cNvSpPr/>
            <p:nvPr/>
          </p:nvSpPr>
          <p:spPr>
            <a:xfrm>
              <a:off x="5293126" y="14215678"/>
              <a:ext cx="6257925" cy="1857375"/>
            </a:xfrm>
            <a:custGeom>
              <a:avLst/>
              <a:gdLst/>
              <a:ahLst/>
              <a:cxnLst/>
              <a:rect l="0" t="0" r="0" b="0"/>
              <a:pathLst>
                <a:path w="6257925" h="1857375">
                  <a:moveTo>
                    <a:pt x="6150209" y="1259494"/>
                  </a:moveTo>
                  <a:cubicBezTo>
                    <a:pt x="5742310" y="851596"/>
                    <a:pt x="5266794" y="535718"/>
                    <a:pt x="4736794" y="320634"/>
                  </a:cubicBezTo>
                  <a:cubicBezTo>
                    <a:pt x="4225016" y="112913"/>
                    <a:pt x="3684472" y="7595"/>
                    <a:pt x="3130021" y="7595"/>
                  </a:cubicBezTo>
                  <a:cubicBezTo>
                    <a:pt x="2575543" y="7595"/>
                    <a:pt x="2035027" y="112913"/>
                    <a:pt x="1523249" y="320634"/>
                  </a:cubicBezTo>
                  <a:cubicBezTo>
                    <a:pt x="993345" y="535709"/>
                    <a:pt x="517790" y="851596"/>
                    <a:pt x="109930" y="1259494"/>
                  </a:cubicBezTo>
                  <a:cubicBezTo>
                    <a:pt x="-26516" y="1395950"/>
                    <a:pt x="-26516" y="1617168"/>
                    <a:pt x="109930" y="1753623"/>
                  </a:cubicBezTo>
                  <a:cubicBezTo>
                    <a:pt x="246375" y="1890078"/>
                    <a:pt x="467612" y="1890059"/>
                    <a:pt x="604049" y="1753623"/>
                  </a:cubicBezTo>
                  <a:cubicBezTo>
                    <a:pt x="1996889" y="360782"/>
                    <a:pt x="4263173" y="360782"/>
                    <a:pt x="5656013" y="1753623"/>
                  </a:cubicBezTo>
                  <a:cubicBezTo>
                    <a:pt x="5724242" y="1821841"/>
                    <a:pt x="5813652" y="1855950"/>
                    <a:pt x="5903083" y="1855950"/>
                  </a:cubicBezTo>
                  <a:cubicBezTo>
                    <a:pt x="5992507" y="1855950"/>
                    <a:pt x="6081914" y="1821841"/>
                    <a:pt x="6150152" y="1753623"/>
                  </a:cubicBezTo>
                  <a:cubicBezTo>
                    <a:pt x="6286597" y="1617168"/>
                    <a:pt x="6286597" y="1395940"/>
                    <a:pt x="6150152" y="1259494"/>
                  </a:cubicBezTo>
                  <a:close/>
                </a:path>
              </a:pathLst>
            </a:custGeom>
            <a:grpFill/>
            <a:ln w="10127" cap="flat">
              <a:solidFill>
                <a:schemeClr val="bg1"/>
              </a:solidFill>
              <a:prstDash val="solid"/>
              <a:miter/>
            </a:ln>
          </p:spPr>
          <p:txBody>
            <a:bodyPr/>
            <a:lstStyle/>
            <a:p>
              <a:endParaRPr lang="en-GB"/>
            </a:p>
          </p:txBody>
        </p:sp>
        <p:sp>
          <p:nvSpPr>
            <p:cNvPr id="175" name="Freeform: Shape 174">
              <a:extLst>
                <a:ext uri="{FF2B5EF4-FFF2-40B4-BE49-F238E27FC236}">
                  <a16:creationId xmlns:a16="http://schemas.microsoft.com/office/drawing/2014/main" id="{8304EAFB-1941-40C8-927B-0B5785D7D8FA}"/>
                </a:ext>
              </a:extLst>
            </p:cNvPr>
            <p:cNvSpPr/>
            <p:nvPr/>
          </p:nvSpPr>
          <p:spPr>
            <a:xfrm>
              <a:off x="6175999" y="15487993"/>
              <a:ext cx="4486275" cy="1457325"/>
            </a:xfrm>
            <a:custGeom>
              <a:avLst/>
              <a:gdLst/>
              <a:ahLst/>
              <a:cxnLst/>
              <a:rect l="0" t="0" r="0" b="0"/>
              <a:pathLst>
                <a:path w="4486275" h="1457325">
                  <a:moveTo>
                    <a:pt x="2246387" y="7181"/>
                  </a:moveTo>
                  <a:cubicBezTo>
                    <a:pt x="1437514" y="7181"/>
                    <a:pt x="676667" y="322563"/>
                    <a:pt x="103929" y="895226"/>
                  </a:cubicBezTo>
                  <a:cubicBezTo>
                    <a:pt x="-25068" y="1024232"/>
                    <a:pt x="-25068" y="1233372"/>
                    <a:pt x="103929" y="1362379"/>
                  </a:cubicBezTo>
                  <a:cubicBezTo>
                    <a:pt x="232926" y="1491376"/>
                    <a:pt x="442076" y="1491376"/>
                    <a:pt x="571073" y="1362379"/>
                  </a:cubicBezTo>
                  <a:cubicBezTo>
                    <a:pt x="1494817" y="438626"/>
                    <a:pt x="2997852" y="438626"/>
                    <a:pt x="3921492" y="1362379"/>
                  </a:cubicBezTo>
                  <a:cubicBezTo>
                    <a:pt x="3985987" y="1426874"/>
                    <a:pt x="4070529" y="1459124"/>
                    <a:pt x="4155064" y="1459124"/>
                  </a:cubicBezTo>
                  <a:cubicBezTo>
                    <a:pt x="4239598" y="1459124"/>
                    <a:pt x="4324142" y="1426877"/>
                    <a:pt x="4388636" y="1362379"/>
                  </a:cubicBezTo>
                  <a:cubicBezTo>
                    <a:pt x="4517633" y="1233372"/>
                    <a:pt x="4517633" y="1024232"/>
                    <a:pt x="4388636" y="895226"/>
                  </a:cubicBezTo>
                  <a:cubicBezTo>
                    <a:pt x="3815955" y="322563"/>
                    <a:pt x="3055041" y="7181"/>
                    <a:pt x="2246178" y="7181"/>
                  </a:cubicBezTo>
                  <a:close/>
                </a:path>
              </a:pathLst>
            </a:custGeom>
            <a:grpFill/>
            <a:ln w="9575" cap="flat">
              <a:solidFill>
                <a:schemeClr val="bg1"/>
              </a:solidFill>
              <a:prstDash val="solid"/>
              <a:miter/>
            </a:ln>
          </p:spPr>
          <p:txBody>
            <a:bodyPr/>
            <a:lstStyle/>
            <a:p>
              <a:endParaRPr lang="en-GB"/>
            </a:p>
          </p:txBody>
        </p:sp>
        <p:sp>
          <p:nvSpPr>
            <p:cNvPr id="176" name="Freeform: Shape 175">
              <a:extLst>
                <a:ext uri="{FF2B5EF4-FFF2-40B4-BE49-F238E27FC236}">
                  <a16:creationId xmlns:a16="http://schemas.microsoft.com/office/drawing/2014/main" id="{3FE2DDC6-43E7-491E-A99B-C2088A46CDB3}"/>
                </a:ext>
              </a:extLst>
            </p:cNvPr>
            <p:cNvSpPr/>
            <p:nvPr/>
          </p:nvSpPr>
          <p:spPr>
            <a:xfrm>
              <a:off x="7016450" y="16680275"/>
              <a:ext cx="2809875" cy="1114425"/>
            </a:xfrm>
            <a:custGeom>
              <a:avLst/>
              <a:gdLst/>
              <a:ahLst/>
              <a:cxnLst/>
              <a:rect l="0" t="0" r="0" b="0"/>
              <a:pathLst>
                <a:path w="2809875" h="1114425">
                  <a:moveTo>
                    <a:pt x="1405935" y="7144"/>
                  </a:moveTo>
                  <a:cubicBezTo>
                    <a:pt x="914140" y="7144"/>
                    <a:pt x="451530" y="198872"/>
                    <a:pt x="103391" y="547021"/>
                  </a:cubicBezTo>
                  <a:cubicBezTo>
                    <a:pt x="-24939" y="675361"/>
                    <a:pt x="-24939" y="883415"/>
                    <a:pt x="103391" y="1011755"/>
                  </a:cubicBezTo>
                  <a:cubicBezTo>
                    <a:pt x="231712" y="1140076"/>
                    <a:pt x="439777" y="1140076"/>
                    <a:pt x="568116" y="1011755"/>
                  </a:cubicBezTo>
                  <a:cubicBezTo>
                    <a:pt x="1030079" y="549793"/>
                    <a:pt x="1781792" y="549793"/>
                    <a:pt x="2243754" y="1011755"/>
                  </a:cubicBezTo>
                  <a:cubicBezTo>
                    <a:pt x="2307914" y="1075915"/>
                    <a:pt x="2392011" y="1107995"/>
                    <a:pt x="2476116" y="1107995"/>
                  </a:cubicBezTo>
                  <a:cubicBezTo>
                    <a:pt x="2560213" y="1107995"/>
                    <a:pt x="2644319" y="1075915"/>
                    <a:pt x="2708479" y="1011755"/>
                  </a:cubicBezTo>
                  <a:cubicBezTo>
                    <a:pt x="2836809" y="883415"/>
                    <a:pt x="2836809" y="675361"/>
                    <a:pt x="2708479" y="547021"/>
                  </a:cubicBezTo>
                  <a:cubicBezTo>
                    <a:pt x="2360331" y="198872"/>
                    <a:pt x="1897749" y="7144"/>
                    <a:pt x="1405935" y="7144"/>
                  </a:cubicBezTo>
                  <a:close/>
                </a:path>
              </a:pathLst>
            </a:custGeom>
            <a:grpFill/>
            <a:ln w="9525" cap="flat">
              <a:solidFill>
                <a:schemeClr val="bg1"/>
              </a:solidFill>
              <a:prstDash val="solid"/>
              <a:miter/>
            </a:ln>
          </p:spPr>
          <p:txBody>
            <a:bodyPr/>
            <a:lstStyle/>
            <a:p>
              <a:endParaRPr lang="en-GB"/>
            </a:p>
          </p:txBody>
        </p:sp>
        <p:sp>
          <p:nvSpPr>
            <p:cNvPr id="177" name="Freeform: Shape 176">
              <a:extLst>
                <a:ext uri="{FF2B5EF4-FFF2-40B4-BE49-F238E27FC236}">
                  <a16:creationId xmlns:a16="http://schemas.microsoft.com/office/drawing/2014/main" id="{49F3016F-0DFE-48C0-B701-E73A756E4F9E}"/>
                </a:ext>
              </a:extLst>
            </p:cNvPr>
            <p:cNvSpPr/>
            <p:nvPr/>
          </p:nvSpPr>
          <p:spPr>
            <a:xfrm>
              <a:off x="8006229" y="18006526"/>
              <a:ext cx="819150" cy="819150"/>
            </a:xfrm>
            <a:custGeom>
              <a:avLst/>
              <a:gdLst/>
              <a:ahLst/>
              <a:cxnLst/>
              <a:rect l="0" t="0" r="0" b="0"/>
              <a:pathLst>
                <a:path w="819150" h="819150">
                  <a:moveTo>
                    <a:pt x="816026" y="411585"/>
                  </a:moveTo>
                  <a:cubicBezTo>
                    <a:pt x="816026" y="634951"/>
                    <a:pt x="634951" y="816026"/>
                    <a:pt x="411585" y="816026"/>
                  </a:cubicBezTo>
                  <a:cubicBezTo>
                    <a:pt x="188218" y="816026"/>
                    <a:pt x="7144" y="634951"/>
                    <a:pt x="7144" y="411585"/>
                  </a:cubicBezTo>
                  <a:cubicBezTo>
                    <a:pt x="7144" y="188218"/>
                    <a:pt x="188218" y="7144"/>
                    <a:pt x="411585" y="7144"/>
                  </a:cubicBezTo>
                  <a:cubicBezTo>
                    <a:pt x="634951" y="7144"/>
                    <a:pt x="816026" y="188218"/>
                    <a:pt x="816026" y="411585"/>
                  </a:cubicBezTo>
                  <a:close/>
                </a:path>
              </a:pathLst>
            </a:custGeom>
            <a:grpFill/>
            <a:ln w="9525" cap="flat">
              <a:solidFill>
                <a:schemeClr val="bg1"/>
              </a:solidFill>
              <a:prstDash val="solid"/>
              <a:miter/>
            </a:ln>
          </p:spPr>
          <p:txBody>
            <a:bodyPr/>
            <a:lstStyle/>
            <a:p>
              <a:endParaRPr lang="en-GB"/>
            </a:p>
          </p:txBody>
        </p:sp>
      </p:grpSp>
      <p:grpSp>
        <p:nvGrpSpPr>
          <p:cNvPr id="178" name="Graphic 17">
            <a:extLst>
              <a:ext uri="{FF2B5EF4-FFF2-40B4-BE49-F238E27FC236}">
                <a16:creationId xmlns:a16="http://schemas.microsoft.com/office/drawing/2014/main" id="{10C13F05-2EFB-4ACF-8814-A28A8F222D6B}"/>
              </a:ext>
            </a:extLst>
          </p:cNvPr>
          <p:cNvGrpSpPr/>
          <p:nvPr/>
        </p:nvGrpSpPr>
        <p:grpSpPr>
          <a:xfrm rot="1052418">
            <a:off x="16122703" y="22108778"/>
            <a:ext cx="2079242" cy="1364503"/>
            <a:chOff x="1547812" y="9136856"/>
            <a:chExt cx="18288000" cy="12001500"/>
          </a:xfrm>
          <a:solidFill>
            <a:srgbClr val="005C84"/>
          </a:solidFill>
        </p:grpSpPr>
        <p:sp>
          <p:nvSpPr>
            <p:cNvPr id="179" name="Freeform: Shape 178">
              <a:extLst>
                <a:ext uri="{FF2B5EF4-FFF2-40B4-BE49-F238E27FC236}">
                  <a16:creationId xmlns:a16="http://schemas.microsoft.com/office/drawing/2014/main" id="{4FE20A12-7139-4380-8068-A261865DC0AC}"/>
                </a:ext>
              </a:extLst>
            </p:cNvPr>
            <p:cNvSpPr/>
            <p:nvPr/>
          </p:nvSpPr>
          <p:spPr>
            <a:xfrm>
              <a:off x="5293126" y="14215678"/>
              <a:ext cx="6257925" cy="1857375"/>
            </a:xfrm>
            <a:custGeom>
              <a:avLst/>
              <a:gdLst/>
              <a:ahLst/>
              <a:cxnLst/>
              <a:rect l="0" t="0" r="0" b="0"/>
              <a:pathLst>
                <a:path w="6257925" h="1857375">
                  <a:moveTo>
                    <a:pt x="6150209" y="1259494"/>
                  </a:moveTo>
                  <a:cubicBezTo>
                    <a:pt x="5742310" y="851596"/>
                    <a:pt x="5266794" y="535718"/>
                    <a:pt x="4736794" y="320634"/>
                  </a:cubicBezTo>
                  <a:cubicBezTo>
                    <a:pt x="4225016" y="112913"/>
                    <a:pt x="3684472" y="7595"/>
                    <a:pt x="3130021" y="7595"/>
                  </a:cubicBezTo>
                  <a:cubicBezTo>
                    <a:pt x="2575543" y="7595"/>
                    <a:pt x="2035027" y="112913"/>
                    <a:pt x="1523249" y="320634"/>
                  </a:cubicBezTo>
                  <a:cubicBezTo>
                    <a:pt x="993345" y="535709"/>
                    <a:pt x="517790" y="851596"/>
                    <a:pt x="109930" y="1259494"/>
                  </a:cubicBezTo>
                  <a:cubicBezTo>
                    <a:pt x="-26516" y="1395950"/>
                    <a:pt x="-26516" y="1617168"/>
                    <a:pt x="109930" y="1753623"/>
                  </a:cubicBezTo>
                  <a:cubicBezTo>
                    <a:pt x="246375" y="1890078"/>
                    <a:pt x="467612" y="1890059"/>
                    <a:pt x="604049" y="1753623"/>
                  </a:cubicBezTo>
                  <a:cubicBezTo>
                    <a:pt x="1996889" y="360782"/>
                    <a:pt x="4263173" y="360782"/>
                    <a:pt x="5656013" y="1753623"/>
                  </a:cubicBezTo>
                  <a:cubicBezTo>
                    <a:pt x="5724242" y="1821841"/>
                    <a:pt x="5813652" y="1855950"/>
                    <a:pt x="5903083" y="1855950"/>
                  </a:cubicBezTo>
                  <a:cubicBezTo>
                    <a:pt x="5992507" y="1855950"/>
                    <a:pt x="6081914" y="1821841"/>
                    <a:pt x="6150152" y="1753623"/>
                  </a:cubicBezTo>
                  <a:cubicBezTo>
                    <a:pt x="6286597" y="1617168"/>
                    <a:pt x="6286597" y="1395940"/>
                    <a:pt x="6150152" y="1259494"/>
                  </a:cubicBezTo>
                  <a:close/>
                </a:path>
              </a:pathLst>
            </a:custGeom>
            <a:grpFill/>
            <a:ln w="10127" cap="flat">
              <a:solidFill>
                <a:schemeClr val="bg1"/>
              </a:solidFill>
              <a:prstDash val="solid"/>
              <a:miter/>
            </a:ln>
          </p:spPr>
          <p:txBody>
            <a:bodyPr/>
            <a:lstStyle/>
            <a:p>
              <a:endParaRPr lang="en-GB"/>
            </a:p>
          </p:txBody>
        </p:sp>
        <p:sp>
          <p:nvSpPr>
            <p:cNvPr id="180" name="Freeform: Shape 179">
              <a:extLst>
                <a:ext uri="{FF2B5EF4-FFF2-40B4-BE49-F238E27FC236}">
                  <a16:creationId xmlns:a16="http://schemas.microsoft.com/office/drawing/2014/main" id="{DB847B11-A928-4A83-88CD-20EBB7398A8B}"/>
                </a:ext>
              </a:extLst>
            </p:cNvPr>
            <p:cNvSpPr/>
            <p:nvPr/>
          </p:nvSpPr>
          <p:spPr>
            <a:xfrm>
              <a:off x="6175999" y="15487993"/>
              <a:ext cx="4486275" cy="1457325"/>
            </a:xfrm>
            <a:custGeom>
              <a:avLst/>
              <a:gdLst/>
              <a:ahLst/>
              <a:cxnLst/>
              <a:rect l="0" t="0" r="0" b="0"/>
              <a:pathLst>
                <a:path w="4486275" h="1457325">
                  <a:moveTo>
                    <a:pt x="2246387" y="7181"/>
                  </a:moveTo>
                  <a:cubicBezTo>
                    <a:pt x="1437514" y="7181"/>
                    <a:pt x="676667" y="322563"/>
                    <a:pt x="103929" y="895226"/>
                  </a:cubicBezTo>
                  <a:cubicBezTo>
                    <a:pt x="-25068" y="1024232"/>
                    <a:pt x="-25068" y="1233372"/>
                    <a:pt x="103929" y="1362379"/>
                  </a:cubicBezTo>
                  <a:cubicBezTo>
                    <a:pt x="232926" y="1491376"/>
                    <a:pt x="442076" y="1491376"/>
                    <a:pt x="571073" y="1362379"/>
                  </a:cubicBezTo>
                  <a:cubicBezTo>
                    <a:pt x="1494817" y="438626"/>
                    <a:pt x="2997852" y="438626"/>
                    <a:pt x="3921492" y="1362379"/>
                  </a:cubicBezTo>
                  <a:cubicBezTo>
                    <a:pt x="3985987" y="1426874"/>
                    <a:pt x="4070529" y="1459124"/>
                    <a:pt x="4155064" y="1459124"/>
                  </a:cubicBezTo>
                  <a:cubicBezTo>
                    <a:pt x="4239598" y="1459124"/>
                    <a:pt x="4324142" y="1426877"/>
                    <a:pt x="4388636" y="1362379"/>
                  </a:cubicBezTo>
                  <a:cubicBezTo>
                    <a:pt x="4517633" y="1233372"/>
                    <a:pt x="4517633" y="1024232"/>
                    <a:pt x="4388636" y="895226"/>
                  </a:cubicBezTo>
                  <a:cubicBezTo>
                    <a:pt x="3815955" y="322563"/>
                    <a:pt x="3055041" y="7181"/>
                    <a:pt x="2246178" y="7181"/>
                  </a:cubicBezTo>
                  <a:close/>
                </a:path>
              </a:pathLst>
            </a:custGeom>
            <a:grpFill/>
            <a:ln w="9575" cap="flat">
              <a:solidFill>
                <a:schemeClr val="bg1"/>
              </a:solidFill>
              <a:prstDash val="solid"/>
              <a:miter/>
            </a:ln>
          </p:spPr>
          <p:txBody>
            <a:bodyPr/>
            <a:lstStyle/>
            <a:p>
              <a:endParaRPr lang="en-GB"/>
            </a:p>
          </p:txBody>
        </p:sp>
        <p:sp>
          <p:nvSpPr>
            <p:cNvPr id="181" name="Freeform: Shape 180">
              <a:extLst>
                <a:ext uri="{FF2B5EF4-FFF2-40B4-BE49-F238E27FC236}">
                  <a16:creationId xmlns:a16="http://schemas.microsoft.com/office/drawing/2014/main" id="{44B4F685-6E79-4687-B7D7-52F15FDEC880}"/>
                </a:ext>
              </a:extLst>
            </p:cNvPr>
            <p:cNvSpPr/>
            <p:nvPr/>
          </p:nvSpPr>
          <p:spPr>
            <a:xfrm>
              <a:off x="7016450" y="16680275"/>
              <a:ext cx="2809875" cy="1114425"/>
            </a:xfrm>
            <a:custGeom>
              <a:avLst/>
              <a:gdLst/>
              <a:ahLst/>
              <a:cxnLst/>
              <a:rect l="0" t="0" r="0" b="0"/>
              <a:pathLst>
                <a:path w="2809875" h="1114425">
                  <a:moveTo>
                    <a:pt x="1405935" y="7144"/>
                  </a:moveTo>
                  <a:cubicBezTo>
                    <a:pt x="914140" y="7144"/>
                    <a:pt x="451530" y="198872"/>
                    <a:pt x="103391" y="547021"/>
                  </a:cubicBezTo>
                  <a:cubicBezTo>
                    <a:pt x="-24939" y="675361"/>
                    <a:pt x="-24939" y="883415"/>
                    <a:pt x="103391" y="1011755"/>
                  </a:cubicBezTo>
                  <a:cubicBezTo>
                    <a:pt x="231712" y="1140076"/>
                    <a:pt x="439777" y="1140076"/>
                    <a:pt x="568116" y="1011755"/>
                  </a:cubicBezTo>
                  <a:cubicBezTo>
                    <a:pt x="1030079" y="549793"/>
                    <a:pt x="1781792" y="549793"/>
                    <a:pt x="2243754" y="1011755"/>
                  </a:cubicBezTo>
                  <a:cubicBezTo>
                    <a:pt x="2307914" y="1075915"/>
                    <a:pt x="2392011" y="1107995"/>
                    <a:pt x="2476116" y="1107995"/>
                  </a:cubicBezTo>
                  <a:cubicBezTo>
                    <a:pt x="2560213" y="1107995"/>
                    <a:pt x="2644319" y="1075915"/>
                    <a:pt x="2708479" y="1011755"/>
                  </a:cubicBezTo>
                  <a:cubicBezTo>
                    <a:pt x="2836809" y="883415"/>
                    <a:pt x="2836809" y="675361"/>
                    <a:pt x="2708479" y="547021"/>
                  </a:cubicBezTo>
                  <a:cubicBezTo>
                    <a:pt x="2360331" y="198872"/>
                    <a:pt x="1897749" y="7144"/>
                    <a:pt x="1405935" y="7144"/>
                  </a:cubicBezTo>
                  <a:close/>
                </a:path>
              </a:pathLst>
            </a:custGeom>
            <a:grpFill/>
            <a:ln w="9525" cap="flat">
              <a:solidFill>
                <a:schemeClr val="bg1"/>
              </a:solidFill>
              <a:prstDash val="solid"/>
              <a:miter/>
            </a:ln>
          </p:spPr>
          <p:txBody>
            <a:bodyPr/>
            <a:lstStyle/>
            <a:p>
              <a:endParaRPr lang="en-GB"/>
            </a:p>
          </p:txBody>
        </p:sp>
        <p:sp>
          <p:nvSpPr>
            <p:cNvPr id="182" name="Freeform: Shape 181">
              <a:extLst>
                <a:ext uri="{FF2B5EF4-FFF2-40B4-BE49-F238E27FC236}">
                  <a16:creationId xmlns:a16="http://schemas.microsoft.com/office/drawing/2014/main" id="{D709729C-A946-4EE6-820D-EB341528ABAA}"/>
                </a:ext>
              </a:extLst>
            </p:cNvPr>
            <p:cNvSpPr/>
            <p:nvPr/>
          </p:nvSpPr>
          <p:spPr>
            <a:xfrm>
              <a:off x="8006229" y="18006526"/>
              <a:ext cx="819150" cy="819150"/>
            </a:xfrm>
            <a:custGeom>
              <a:avLst/>
              <a:gdLst/>
              <a:ahLst/>
              <a:cxnLst/>
              <a:rect l="0" t="0" r="0" b="0"/>
              <a:pathLst>
                <a:path w="819150" h="819150">
                  <a:moveTo>
                    <a:pt x="816026" y="411585"/>
                  </a:moveTo>
                  <a:cubicBezTo>
                    <a:pt x="816026" y="634951"/>
                    <a:pt x="634951" y="816026"/>
                    <a:pt x="411585" y="816026"/>
                  </a:cubicBezTo>
                  <a:cubicBezTo>
                    <a:pt x="188218" y="816026"/>
                    <a:pt x="7144" y="634951"/>
                    <a:pt x="7144" y="411585"/>
                  </a:cubicBezTo>
                  <a:cubicBezTo>
                    <a:pt x="7144" y="188218"/>
                    <a:pt x="188218" y="7144"/>
                    <a:pt x="411585" y="7144"/>
                  </a:cubicBezTo>
                  <a:cubicBezTo>
                    <a:pt x="634951" y="7144"/>
                    <a:pt x="816026" y="188218"/>
                    <a:pt x="816026" y="411585"/>
                  </a:cubicBezTo>
                  <a:close/>
                </a:path>
              </a:pathLst>
            </a:custGeom>
            <a:grpFill/>
            <a:ln w="9525" cap="flat">
              <a:solidFill>
                <a:schemeClr val="bg1"/>
              </a:solidFill>
              <a:prstDash val="solid"/>
              <a:miter/>
            </a:ln>
          </p:spPr>
          <p:txBody>
            <a:bodyPr/>
            <a:lstStyle/>
            <a:p>
              <a:endParaRPr lang="en-GB"/>
            </a:p>
          </p:txBody>
        </p:sp>
      </p:grpSp>
      <p:grpSp>
        <p:nvGrpSpPr>
          <p:cNvPr id="201" name="Graphic 17">
            <a:extLst>
              <a:ext uri="{FF2B5EF4-FFF2-40B4-BE49-F238E27FC236}">
                <a16:creationId xmlns:a16="http://schemas.microsoft.com/office/drawing/2014/main" id="{797550D7-5E8F-4BE3-8313-54DB225095EA}"/>
              </a:ext>
            </a:extLst>
          </p:cNvPr>
          <p:cNvGrpSpPr/>
          <p:nvPr/>
        </p:nvGrpSpPr>
        <p:grpSpPr>
          <a:xfrm rot="20942254">
            <a:off x="17026806" y="22290478"/>
            <a:ext cx="2079242" cy="1364503"/>
            <a:chOff x="1547812" y="9136856"/>
            <a:chExt cx="18288000" cy="12001500"/>
          </a:xfrm>
          <a:solidFill>
            <a:srgbClr val="005C84"/>
          </a:solidFill>
        </p:grpSpPr>
        <p:sp>
          <p:nvSpPr>
            <p:cNvPr id="202" name="Freeform: Shape 201">
              <a:extLst>
                <a:ext uri="{FF2B5EF4-FFF2-40B4-BE49-F238E27FC236}">
                  <a16:creationId xmlns:a16="http://schemas.microsoft.com/office/drawing/2014/main" id="{C6EF5D70-3016-4F89-B3ED-33C958D48D97}"/>
                </a:ext>
              </a:extLst>
            </p:cNvPr>
            <p:cNvSpPr/>
            <p:nvPr/>
          </p:nvSpPr>
          <p:spPr>
            <a:xfrm>
              <a:off x="5293126" y="14215678"/>
              <a:ext cx="6257925" cy="1857375"/>
            </a:xfrm>
            <a:custGeom>
              <a:avLst/>
              <a:gdLst/>
              <a:ahLst/>
              <a:cxnLst/>
              <a:rect l="0" t="0" r="0" b="0"/>
              <a:pathLst>
                <a:path w="6257925" h="1857375">
                  <a:moveTo>
                    <a:pt x="6150209" y="1259494"/>
                  </a:moveTo>
                  <a:cubicBezTo>
                    <a:pt x="5742310" y="851596"/>
                    <a:pt x="5266794" y="535718"/>
                    <a:pt x="4736794" y="320634"/>
                  </a:cubicBezTo>
                  <a:cubicBezTo>
                    <a:pt x="4225016" y="112913"/>
                    <a:pt x="3684472" y="7595"/>
                    <a:pt x="3130021" y="7595"/>
                  </a:cubicBezTo>
                  <a:cubicBezTo>
                    <a:pt x="2575543" y="7595"/>
                    <a:pt x="2035027" y="112913"/>
                    <a:pt x="1523249" y="320634"/>
                  </a:cubicBezTo>
                  <a:cubicBezTo>
                    <a:pt x="993345" y="535709"/>
                    <a:pt x="517790" y="851596"/>
                    <a:pt x="109930" y="1259494"/>
                  </a:cubicBezTo>
                  <a:cubicBezTo>
                    <a:pt x="-26516" y="1395950"/>
                    <a:pt x="-26516" y="1617168"/>
                    <a:pt x="109930" y="1753623"/>
                  </a:cubicBezTo>
                  <a:cubicBezTo>
                    <a:pt x="246375" y="1890078"/>
                    <a:pt x="467612" y="1890059"/>
                    <a:pt x="604049" y="1753623"/>
                  </a:cubicBezTo>
                  <a:cubicBezTo>
                    <a:pt x="1996889" y="360782"/>
                    <a:pt x="4263173" y="360782"/>
                    <a:pt x="5656013" y="1753623"/>
                  </a:cubicBezTo>
                  <a:cubicBezTo>
                    <a:pt x="5724242" y="1821841"/>
                    <a:pt x="5813652" y="1855950"/>
                    <a:pt x="5903083" y="1855950"/>
                  </a:cubicBezTo>
                  <a:cubicBezTo>
                    <a:pt x="5992507" y="1855950"/>
                    <a:pt x="6081914" y="1821841"/>
                    <a:pt x="6150152" y="1753623"/>
                  </a:cubicBezTo>
                  <a:cubicBezTo>
                    <a:pt x="6286597" y="1617168"/>
                    <a:pt x="6286597" y="1395940"/>
                    <a:pt x="6150152" y="1259494"/>
                  </a:cubicBezTo>
                  <a:close/>
                </a:path>
              </a:pathLst>
            </a:custGeom>
            <a:grpFill/>
            <a:ln w="10127" cap="flat">
              <a:solidFill>
                <a:schemeClr val="bg1"/>
              </a:solidFill>
              <a:prstDash val="solid"/>
              <a:miter/>
            </a:ln>
          </p:spPr>
          <p:txBody>
            <a:bodyPr/>
            <a:lstStyle/>
            <a:p>
              <a:endParaRPr lang="en-GB"/>
            </a:p>
          </p:txBody>
        </p:sp>
        <p:sp>
          <p:nvSpPr>
            <p:cNvPr id="203" name="Freeform: Shape 202">
              <a:extLst>
                <a:ext uri="{FF2B5EF4-FFF2-40B4-BE49-F238E27FC236}">
                  <a16:creationId xmlns:a16="http://schemas.microsoft.com/office/drawing/2014/main" id="{20FC9BDB-69D2-45ED-9552-7694FC6B78D4}"/>
                </a:ext>
              </a:extLst>
            </p:cNvPr>
            <p:cNvSpPr/>
            <p:nvPr/>
          </p:nvSpPr>
          <p:spPr>
            <a:xfrm>
              <a:off x="6175999" y="15487993"/>
              <a:ext cx="4486275" cy="1457325"/>
            </a:xfrm>
            <a:custGeom>
              <a:avLst/>
              <a:gdLst/>
              <a:ahLst/>
              <a:cxnLst/>
              <a:rect l="0" t="0" r="0" b="0"/>
              <a:pathLst>
                <a:path w="4486275" h="1457325">
                  <a:moveTo>
                    <a:pt x="2246387" y="7181"/>
                  </a:moveTo>
                  <a:cubicBezTo>
                    <a:pt x="1437514" y="7181"/>
                    <a:pt x="676667" y="322563"/>
                    <a:pt x="103929" y="895226"/>
                  </a:cubicBezTo>
                  <a:cubicBezTo>
                    <a:pt x="-25068" y="1024232"/>
                    <a:pt x="-25068" y="1233372"/>
                    <a:pt x="103929" y="1362379"/>
                  </a:cubicBezTo>
                  <a:cubicBezTo>
                    <a:pt x="232926" y="1491376"/>
                    <a:pt x="442076" y="1491376"/>
                    <a:pt x="571073" y="1362379"/>
                  </a:cubicBezTo>
                  <a:cubicBezTo>
                    <a:pt x="1494817" y="438626"/>
                    <a:pt x="2997852" y="438626"/>
                    <a:pt x="3921492" y="1362379"/>
                  </a:cubicBezTo>
                  <a:cubicBezTo>
                    <a:pt x="3985987" y="1426874"/>
                    <a:pt x="4070529" y="1459124"/>
                    <a:pt x="4155064" y="1459124"/>
                  </a:cubicBezTo>
                  <a:cubicBezTo>
                    <a:pt x="4239598" y="1459124"/>
                    <a:pt x="4324142" y="1426877"/>
                    <a:pt x="4388636" y="1362379"/>
                  </a:cubicBezTo>
                  <a:cubicBezTo>
                    <a:pt x="4517633" y="1233372"/>
                    <a:pt x="4517633" y="1024232"/>
                    <a:pt x="4388636" y="895226"/>
                  </a:cubicBezTo>
                  <a:cubicBezTo>
                    <a:pt x="3815955" y="322563"/>
                    <a:pt x="3055041" y="7181"/>
                    <a:pt x="2246178" y="7181"/>
                  </a:cubicBezTo>
                  <a:close/>
                </a:path>
              </a:pathLst>
            </a:custGeom>
            <a:grpFill/>
            <a:ln w="9575" cap="flat">
              <a:solidFill>
                <a:schemeClr val="bg1"/>
              </a:solidFill>
              <a:prstDash val="solid"/>
              <a:miter/>
            </a:ln>
          </p:spPr>
          <p:txBody>
            <a:bodyPr/>
            <a:lstStyle/>
            <a:p>
              <a:endParaRPr lang="en-GB"/>
            </a:p>
          </p:txBody>
        </p:sp>
        <p:sp>
          <p:nvSpPr>
            <p:cNvPr id="204" name="Freeform: Shape 203">
              <a:extLst>
                <a:ext uri="{FF2B5EF4-FFF2-40B4-BE49-F238E27FC236}">
                  <a16:creationId xmlns:a16="http://schemas.microsoft.com/office/drawing/2014/main" id="{C3A3619C-C9CA-4F6B-A552-76E793418FBF}"/>
                </a:ext>
              </a:extLst>
            </p:cNvPr>
            <p:cNvSpPr/>
            <p:nvPr/>
          </p:nvSpPr>
          <p:spPr>
            <a:xfrm>
              <a:off x="7016450" y="16680275"/>
              <a:ext cx="2809875" cy="1114425"/>
            </a:xfrm>
            <a:custGeom>
              <a:avLst/>
              <a:gdLst/>
              <a:ahLst/>
              <a:cxnLst/>
              <a:rect l="0" t="0" r="0" b="0"/>
              <a:pathLst>
                <a:path w="2809875" h="1114425">
                  <a:moveTo>
                    <a:pt x="1405935" y="7144"/>
                  </a:moveTo>
                  <a:cubicBezTo>
                    <a:pt x="914140" y="7144"/>
                    <a:pt x="451530" y="198872"/>
                    <a:pt x="103391" y="547021"/>
                  </a:cubicBezTo>
                  <a:cubicBezTo>
                    <a:pt x="-24939" y="675361"/>
                    <a:pt x="-24939" y="883415"/>
                    <a:pt x="103391" y="1011755"/>
                  </a:cubicBezTo>
                  <a:cubicBezTo>
                    <a:pt x="231712" y="1140076"/>
                    <a:pt x="439777" y="1140076"/>
                    <a:pt x="568116" y="1011755"/>
                  </a:cubicBezTo>
                  <a:cubicBezTo>
                    <a:pt x="1030079" y="549793"/>
                    <a:pt x="1781792" y="549793"/>
                    <a:pt x="2243754" y="1011755"/>
                  </a:cubicBezTo>
                  <a:cubicBezTo>
                    <a:pt x="2307914" y="1075915"/>
                    <a:pt x="2392011" y="1107995"/>
                    <a:pt x="2476116" y="1107995"/>
                  </a:cubicBezTo>
                  <a:cubicBezTo>
                    <a:pt x="2560213" y="1107995"/>
                    <a:pt x="2644319" y="1075915"/>
                    <a:pt x="2708479" y="1011755"/>
                  </a:cubicBezTo>
                  <a:cubicBezTo>
                    <a:pt x="2836809" y="883415"/>
                    <a:pt x="2836809" y="675361"/>
                    <a:pt x="2708479" y="547021"/>
                  </a:cubicBezTo>
                  <a:cubicBezTo>
                    <a:pt x="2360331" y="198872"/>
                    <a:pt x="1897749" y="7144"/>
                    <a:pt x="1405935" y="7144"/>
                  </a:cubicBezTo>
                  <a:close/>
                </a:path>
              </a:pathLst>
            </a:custGeom>
            <a:grpFill/>
            <a:ln w="9525" cap="flat">
              <a:solidFill>
                <a:schemeClr val="bg1"/>
              </a:solidFill>
              <a:prstDash val="solid"/>
              <a:miter/>
            </a:ln>
          </p:spPr>
          <p:txBody>
            <a:bodyPr/>
            <a:lstStyle/>
            <a:p>
              <a:endParaRPr lang="en-GB"/>
            </a:p>
          </p:txBody>
        </p:sp>
        <p:sp>
          <p:nvSpPr>
            <p:cNvPr id="205" name="Freeform: Shape 204">
              <a:extLst>
                <a:ext uri="{FF2B5EF4-FFF2-40B4-BE49-F238E27FC236}">
                  <a16:creationId xmlns:a16="http://schemas.microsoft.com/office/drawing/2014/main" id="{EA4FAF1F-3F66-490F-9795-55302A653BD1}"/>
                </a:ext>
              </a:extLst>
            </p:cNvPr>
            <p:cNvSpPr/>
            <p:nvPr/>
          </p:nvSpPr>
          <p:spPr>
            <a:xfrm>
              <a:off x="8006229" y="18006526"/>
              <a:ext cx="819150" cy="819150"/>
            </a:xfrm>
            <a:custGeom>
              <a:avLst/>
              <a:gdLst/>
              <a:ahLst/>
              <a:cxnLst/>
              <a:rect l="0" t="0" r="0" b="0"/>
              <a:pathLst>
                <a:path w="819150" h="819150">
                  <a:moveTo>
                    <a:pt x="816026" y="411585"/>
                  </a:moveTo>
                  <a:cubicBezTo>
                    <a:pt x="816026" y="634951"/>
                    <a:pt x="634951" y="816026"/>
                    <a:pt x="411585" y="816026"/>
                  </a:cubicBezTo>
                  <a:cubicBezTo>
                    <a:pt x="188218" y="816026"/>
                    <a:pt x="7144" y="634951"/>
                    <a:pt x="7144" y="411585"/>
                  </a:cubicBezTo>
                  <a:cubicBezTo>
                    <a:pt x="7144" y="188218"/>
                    <a:pt x="188218" y="7144"/>
                    <a:pt x="411585" y="7144"/>
                  </a:cubicBezTo>
                  <a:cubicBezTo>
                    <a:pt x="634951" y="7144"/>
                    <a:pt x="816026" y="188218"/>
                    <a:pt x="816026" y="411585"/>
                  </a:cubicBezTo>
                  <a:close/>
                </a:path>
              </a:pathLst>
            </a:custGeom>
            <a:grpFill/>
            <a:ln w="9525" cap="flat">
              <a:solidFill>
                <a:schemeClr val="bg1"/>
              </a:solidFill>
              <a:prstDash val="solid"/>
              <a:miter/>
            </a:ln>
          </p:spPr>
          <p:txBody>
            <a:bodyPr/>
            <a:lstStyle/>
            <a:p>
              <a:endParaRPr lang="en-GB"/>
            </a:p>
          </p:txBody>
        </p:sp>
      </p:grpSp>
      <p:grpSp>
        <p:nvGrpSpPr>
          <p:cNvPr id="206" name="Graphic 17">
            <a:extLst>
              <a:ext uri="{FF2B5EF4-FFF2-40B4-BE49-F238E27FC236}">
                <a16:creationId xmlns:a16="http://schemas.microsoft.com/office/drawing/2014/main" id="{67549D2E-C2A9-4E47-90A8-8AD0518E1A56}"/>
              </a:ext>
            </a:extLst>
          </p:cNvPr>
          <p:cNvGrpSpPr/>
          <p:nvPr/>
        </p:nvGrpSpPr>
        <p:grpSpPr>
          <a:xfrm rot="292002">
            <a:off x="16411785" y="23462724"/>
            <a:ext cx="2079242" cy="1364503"/>
            <a:chOff x="1547812" y="9136856"/>
            <a:chExt cx="18288000" cy="12001500"/>
          </a:xfrm>
          <a:solidFill>
            <a:srgbClr val="005C84"/>
          </a:solidFill>
        </p:grpSpPr>
        <p:sp>
          <p:nvSpPr>
            <p:cNvPr id="207" name="Freeform: Shape 206">
              <a:extLst>
                <a:ext uri="{FF2B5EF4-FFF2-40B4-BE49-F238E27FC236}">
                  <a16:creationId xmlns:a16="http://schemas.microsoft.com/office/drawing/2014/main" id="{8891BDFE-9A8D-4754-9E7B-34412A258E3D}"/>
                </a:ext>
              </a:extLst>
            </p:cNvPr>
            <p:cNvSpPr/>
            <p:nvPr/>
          </p:nvSpPr>
          <p:spPr>
            <a:xfrm>
              <a:off x="5293126" y="14215678"/>
              <a:ext cx="6257925" cy="1857375"/>
            </a:xfrm>
            <a:custGeom>
              <a:avLst/>
              <a:gdLst/>
              <a:ahLst/>
              <a:cxnLst/>
              <a:rect l="0" t="0" r="0" b="0"/>
              <a:pathLst>
                <a:path w="6257925" h="1857375">
                  <a:moveTo>
                    <a:pt x="6150209" y="1259494"/>
                  </a:moveTo>
                  <a:cubicBezTo>
                    <a:pt x="5742310" y="851596"/>
                    <a:pt x="5266794" y="535718"/>
                    <a:pt x="4736794" y="320634"/>
                  </a:cubicBezTo>
                  <a:cubicBezTo>
                    <a:pt x="4225016" y="112913"/>
                    <a:pt x="3684472" y="7595"/>
                    <a:pt x="3130021" y="7595"/>
                  </a:cubicBezTo>
                  <a:cubicBezTo>
                    <a:pt x="2575543" y="7595"/>
                    <a:pt x="2035027" y="112913"/>
                    <a:pt x="1523249" y="320634"/>
                  </a:cubicBezTo>
                  <a:cubicBezTo>
                    <a:pt x="993345" y="535709"/>
                    <a:pt x="517790" y="851596"/>
                    <a:pt x="109930" y="1259494"/>
                  </a:cubicBezTo>
                  <a:cubicBezTo>
                    <a:pt x="-26516" y="1395950"/>
                    <a:pt x="-26516" y="1617168"/>
                    <a:pt x="109930" y="1753623"/>
                  </a:cubicBezTo>
                  <a:cubicBezTo>
                    <a:pt x="246375" y="1890078"/>
                    <a:pt x="467612" y="1890059"/>
                    <a:pt x="604049" y="1753623"/>
                  </a:cubicBezTo>
                  <a:cubicBezTo>
                    <a:pt x="1996889" y="360782"/>
                    <a:pt x="4263173" y="360782"/>
                    <a:pt x="5656013" y="1753623"/>
                  </a:cubicBezTo>
                  <a:cubicBezTo>
                    <a:pt x="5724242" y="1821841"/>
                    <a:pt x="5813652" y="1855950"/>
                    <a:pt x="5903083" y="1855950"/>
                  </a:cubicBezTo>
                  <a:cubicBezTo>
                    <a:pt x="5992507" y="1855950"/>
                    <a:pt x="6081914" y="1821841"/>
                    <a:pt x="6150152" y="1753623"/>
                  </a:cubicBezTo>
                  <a:cubicBezTo>
                    <a:pt x="6286597" y="1617168"/>
                    <a:pt x="6286597" y="1395940"/>
                    <a:pt x="6150152" y="1259494"/>
                  </a:cubicBezTo>
                  <a:close/>
                </a:path>
              </a:pathLst>
            </a:custGeom>
            <a:grpFill/>
            <a:ln w="10127" cap="flat">
              <a:solidFill>
                <a:schemeClr val="bg1"/>
              </a:solidFill>
              <a:prstDash val="solid"/>
              <a:miter/>
            </a:ln>
          </p:spPr>
          <p:txBody>
            <a:bodyPr/>
            <a:lstStyle/>
            <a:p>
              <a:endParaRPr lang="en-GB"/>
            </a:p>
          </p:txBody>
        </p:sp>
        <p:sp>
          <p:nvSpPr>
            <p:cNvPr id="208" name="Freeform: Shape 207">
              <a:extLst>
                <a:ext uri="{FF2B5EF4-FFF2-40B4-BE49-F238E27FC236}">
                  <a16:creationId xmlns:a16="http://schemas.microsoft.com/office/drawing/2014/main" id="{E4869FC9-C795-4DB0-BF17-03BDC1117496}"/>
                </a:ext>
              </a:extLst>
            </p:cNvPr>
            <p:cNvSpPr/>
            <p:nvPr/>
          </p:nvSpPr>
          <p:spPr>
            <a:xfrm>
              <a:off x="6175999" y="15487993"/>
              <a:ext cx="4486275" cy="1457325"/>
            </a:xfrm>
            <a:custGeom>
              <a:avLst/>
              <a:gdLst/>
              <a:ahLst/>
              <a:cxnLst/>
              <a:rect l="0" t="0" r="0" b="0"/>
              <a:pathLst>
                <a:path w="4486275" h="1457325">
                  <a:moveTo>
                    <a:pt x="2246387" y="7181"/>
                  </a:moveTo>
                  <a:cubicBezTo>
                    <a:pt x="1437514" y="7181"/>
                    <a:pt x="676667" y="322563"/>
                    <a:pt x="103929" y="895226"/>
                  </a:cubicBezTo>
                  <a:cubicBezTo>
                    <a:pt x="-25068" y="1024232"/>
                    <a:pt x="-25068" y="1233372"/>
                    <a:pt x="103929" y="1362379"/>
                  </a:cubicBezTo>
                  <a:cubicBezTo>
                    <a:pt x="232926" y="1491376"/>
                    <a:pt x="442076" y="1491376"/>
                    <a:pt x="571073" y="1362379"/>
                  </a:cubicBezTo>
                  <a:cubicBezTo>
                    <a:pt x="1494817" y="438626"/>
                    <a:pt x="2997852" y="438626"/>
                    <a:pt x="3921492" y="1362379"/>
                  </a:cubicBezTo>
                  <a:cubicBezTo>
                    <a:pt x="3985987" y="1426874"/>
                    <a:pt x="4070529" y="1459124"/>
                    <a:pt x="4155064" y="1459124"/>
                  </a:cubicBezTo>
                  <a:cubicBezTo>
                    <a:pt x="4239598" y="1459124"/>
                    <a:pt x="4324142" y="1426877"/>
                    <a:pt x="4388636" y="1362379"/>
                  </a:cubicBezTo>
                  <a:cubicBezTo>
                    <a:pt x="4517633" y="1233372"/>
                    <a:pt x="4517633" y="1024232"/>
                    <a:pt x="4388636" y="895226"/>
                  </a:cubicBezTo>
                  <a:cubicBezTo>
                    <a:pt x="3815955" y="322563"/>
                    <a:pt x="3055041" y="7181"/>
                    <a:pt x="2246178" y="7181"/>
                  </a:cubicBezTo>
                  <a:close/>
                </a:path>
              </a:pathLst>
            </a:custGeom>
            <a:grpFill/>
            <a:ln w="9575" cap="flat">
              <a:solidFill>
                <a:schemeClr val="bg1"/>
              </a:solidFill>
              <a:prstDash val="solid"/>
              <a:miter/>
            </a:ln>
          </p:spPr>
          <p:txBody>
            <a:bodyPr/>
            <a:lstStyle/>
            <a:p>
              <a:endParaRPr lang="en-GB"/>
            </a:p>
          </p:txBody>
        </p:sp>
        <p:sp>
          <p:nvSpPr>
            <p:cNvPr id="209" name="Freeform: Shape 208">
              <a:extLst>
                <a:ext uri="{FF2B5EF4-FFF2-40B4-BE49-F238E27FC236}">
                  <a16:creationId xmlns:a16="http://schemas.microsoft.com/office/drawing/2014/main" id="{CDBDF608-0006-4228-A407-C634F4FB9D71}"/>
                </a:ext>
              </a:extLst>
            </p:cNvPr>
            <p:cNvSpPr/>
            <p:nvPr/>
          </p:nvSpPr>
          <p:spPr>
            <a:xfrm>
              <a:off x="7016450" y="16680275"/>
              <a:ext cx="2809875" cy="1114425"/>
            </a:xfrm>
            <a:custGeom>
              <a:avLst/>
              <a:gdLst/>
              <a:ahLst/>
              <a:cxnLst/>
              <a:rect l="0" t="0" r="0" b="0"/>
              <a:pathLst>
                <a:path w="2809875" h="1114425">
                  <a:moveTo>
                    <a:pt x="1405935" y="7144"/>
                  </a:moveTo>
                  <a:cubicBezTo>
                    <a:pt x="914140" y="7144"/>
                    <a:pt x="451530" y="198872"/>
                    <a:pt x="103391" y="547021"/>
                  </a:cubicBezTo>
                  <a:cubicBezTo>
                    <a:pt x="-24939" y="675361"/>
                    <a:pt x="-24939" y="883415"/>
                    <a:pt x="103391" y="1011755"/>
                  </a:cubicBezTo>
                  <a:cubicBezTo>
                    <a:pt x="231712" y="1140076"/>
                    <a:pt x="439777" y="1140076"/>
                    <a:pt x="568116" y="1011755"/>
                  </a:cubicBezTo>
                  <a:cubicBezTo>
                    <a:pt x="1030079" y="549793"/>
                    <a:pt x="1781792" y="549793"/>
                    <a:pt x="2243754" y="1011755"/>
                  </a:cubicBezTo>
                  <a:cubicBezTo>
                    <a:pt x="2307914" y="1075915"/>
                    <a:pt x="2392011" y="1107995"/>
                    <a:pt x="2476116" y="1107995"/>
                  </a:cubicBezTo>
                  <a:cubicBezTo>
                    <a:pt x="2560213" y="1107995"/>
                    <a:pt x="2644319" y="1075915"/>
                    <a:pt x="2708479" y="1011755"/>
                  </a:cubicBezTo>
                  <a:cubicBezTo>
                    <a:pt x="2836809" y="883415"/>
                    <a:pt x="2836809" y="675361"/>
                    <a:pt x="2708479" y="547021"/>
                  </a:cubicBezTo>
                  <a:cubicBezTo>
                    <a:pt x="2360331" y="198872"/>
                    <a:pt x="1897749" y="7144"/>
                    <a:pt x="1405935" y="7144"/>
                  </a:cubicBezTo>
                  <a:close/>
                </a:path>
              </a:pathLst>
            </a:custGeom>
            <a:grpFill/>
            <a:ln w="9525" cap="flat">
              <a:solidFill>
                <a:schemeClr val="bg1"/>
              </a:solidFill>
              <a:prstDash val="solid"/>
              <a:miter/>
            </a:ln>
          </p:spPr>
          <p:txBody>
            <a:bodyPr/>
            <a:lstStyle/>
            <a:p>
              <a:endParaRPr lang="en-GB"/>
            </a:p>
          </p:txBody>
        </p:sp>
        <p:sp>
          <p:nvSpPr>
            <p:cNvPr id="210" name="Freeform: Shape 209">
              <a:extLst>
                <a:ext uri="{FF2B5EF4-FFF2-40B4-BE49-F238E27FC236}">
                  <a16:creationId xmlns:a16="http://schemas.microsoft.com/office/drawing/2014/main" id="{51F7DD4E-61EC-49E6-B6AB-ABF281911CF7}"/>
                </a:ext>
              </a:extLst>
            </p:cNvPr>
            <p:cNvSpPr/>
            <p:nvPr/>
          </p:nvSpPr>
          <p:spPr>
            <a:xfrm>
              <a:off x="8006229" y="18006526"/>
              <a:ext cx="819150" cy="819150"/>
            </a:xfrm>
            <a:custGeom>
              <a:avLst/>
              <a:gdLst/>
              <a:ahLst/>
              <a:cxnLst/>
              <a:rect l="0" t="0" r="0" b="0"/>
              <a:pathLst>
                <a:path w="819150" h="819150">
                  <a:moveTo>
                    <a:pt x="816026" y="411585"/>
                  </a:moveTo>
                  <a:cubicBezTo>
                    <a:pt x="816026" y="634951"/>
                    <a:pt x="634951" y="816026"/>
                    <a:pt x="411585" y="816026"/>
                  </a:cubicBezTo>
                  <a:cubicBezTo>
                    <a:pt x="188218" y="816026"/>
                    <a:pt x="7144" y="634951"/>
                    <a:pt x="7144" y="411585"/>
                  </a:cubicBezTo>
                  <a:cubicBezTo>
                    <a:pt x="7144" y="188218"/>
                    <a:pt x="188218" y="7144"/>
                    <a:pt x="411585" y="7144"/>
                  </a:cubicBezTo>
                  <a:cubicBezTo>
                    <a:pt x="634951" y="7144"/>
                    <a:pt x="816026" y="188218"/>
                    <a:pt x="816026" y="411585"/>
                  </a:cubicBezTo>
                  <a:close/>
                </a:path>
              </a:pathLst>
            </a:custGeom>
            <a:grpFill/>
            <a:ln w="9525" cap="flat">
              <a:solidFill>
                <a:schemeClr val="bg1"/>
              </a:solidFill>
              <a:prstDash val="solid"/>
              <a:miter/>
            </a:ln>
          </p:spPr>
          <p:txBody>
            <a:bodyPr/>
            <a:lstStyle/>
            <a:p>
              <a:endParaRPr lang="en-GB"/>
            </a:p>
          </p:txBody>
        </p:sp>
      </p:grpSp>
      <p:sp>
        <p:nvSpPr>
          <p:cNvPr id="212" name="Oval 211">
            <a:extLst>
              <a:ext uri="{FF2B5EF4-FFF2-40B4-BE49-F238E27FC236}">
                <a16:creationId xmlns:a16="http://schemas.microsoft.com/office/drawing/2014/main" id="{87390822-5F4E-455D-AC4F-DC7E2FDDE484}"/>
              </a:ext>
            </a:extLst>
          </p:cNvPr>
          <p:cNvSpPr/>
          <p:nvPr/>
        </p:nvSpPr>
        <p:spPr>
          <a:xfrm>
            <a:off x="19172334" y="24690809"/>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lumMod val="85000"/>
                    <a:lumOff val="15000"/>
                  </a:schemeClr>
                </a:solidFill>
                <a:latin typeface="Segoe UI Emoji" panose="020B0502040204020203" pitchFamily="34" charset="0"/>
                <a:ea typeface="Segoe UI Emoji" panose="020B0502040204020203" pitchFamily="34" charset="0"/>
              </a:rPr>
              <a:t>📱</a:t>
            </a:r>
            <a:endParaRPr lang="en-GB" sz="4800" dirty="0">
              <a:solidFill>
                <a:schemeClr val="tx1">
                  <a:lumMod val="85000"/>
                  <a:lumOff val="15000"/>
                </a:schemeClr>
              </a:solidFill>
              <a:latin typeface="Segoe UI Emoji" panose="020B0502040204020203" pitchFamily="34" charset="0"/>
              <a:ea typeface="Segoe UI Emoji" panose="020B0502040204020203" pitchFamily="34" charset="0"/>
            </a:endParaRPr>
          </a:p>
        </p:txBody>
      </p:sp>
      <p:grpSp>
        <p:nvGrpSpPr>
          <p:cNvPr id="213" name="Graphic 17">
            <a:extLst>
              <a:ext uri="{FF2B5EF4-FFF2-40B4-BE49-F238E27FC236}">
                <a16:creationId xmlns:a16="http://schemas.microsoft.com/office/drawing/2014/main" id="{EE226DAB-3103-4946-A4B7-F66A0C961478}"/>
              </a:ext>
            </a:extLst>
          </p:cNvPr>
          <p:cNvGrpSpPr/>
          <p:nvPr/>
        </p:nvGrpSpPr>
        <p:grpSpPr>
          <a:xfrm rot="20297689">
            <a:off x="18400412" y="23474745"/>
            <a:ext cx="2079242" cy="1364503"/>
            <a:chOff x="1547812" y="9136856"/>
            <a:chExt cx="18288000" cy="12001500"/>
          </a:xfrm>
          <a:solidFill>
            <a:srgbClr val="005C84"/>
          </a:solidFill>
        </p:grpSpPr>
        <p:sp>
          <p:nvSpPr>
            <p:cNvPr id="214" name="Freeform: Shape 213">
              <a:extLst>
                <a:ext uri="{FF2B5EF4-FFF2-40B4-BE49-F238E27FC236}">
                  <a16:creationId xmlns:a16="http://schemas.microsoft.com/office/drawing/2014/main" id="{BA3DDFC3-57ED-4A6A-92E9-A4AF99D547C2}"/>
                </a:ext>
              </a:extLst>
            </p:cNvPr>
            <p:cNvSpPr/>
            <p:nvPr/>
          </p:nvSpPr>
          <p:spPr>
            <a:xfrm>
              <a:off x="5293126" y="14215678"/>
              <a:ext cx="6257925" cy="1857375"/>
            </a:xfrm>
            <a:custGeom>
              <a:avLst/>
              <a:gdLst/>
              <a:ahLst/>
              <a:cxnLst/>
              <a:rect l="0" t="0" r="0" b="0"/>
              <a:pathLst>
                <a:path w="6257925" h="1857375">
                  <a:moveTo>
                    <a:pt x="6150209" y="1259494"/>
                  </a:moveTo>
                  <a:cubicBezTo>
                    <a:pt x="5742310" y="851596"/>
                    <a:pt x="5266794" y="535718"/>
                    <a:pt x="4736794" y="320634"/>
                  </a:cubicBezTo>
                  <a:cubicBezTo>
                    <a:pt x="4225016" y="112913"/>
                    <a:pt x="3684472" y="7595"/>
                    <a:pt x="3130021" y="7595"/>
                  </a:cubicBezTo>
                  <a:cubicBezTo>
                    <a:pt x="2575543" y="7595"/>
                    <a:pt x="2035027" y="112913"/>
                    <a:pt x="1523249" y="320634"/>
                  </a:cubicBezTo>
                  <a:cubicBezTo>
                    <a:pt x="993345" y="535709"/>
                    <a:pt x="517790" y="851596"/>
                    <a:pt x="109930" y="1259494"/>
                  </a:cubicBezTo>
                  <a:cubicBezTo>
                    <a:pt x="-26516" y="1395950"/>
                    <a:pt x="-26516" y="1617168"/>
                    <a:pt x="109930" y="1753623"/>
                  </a:cubicBezTo>
                  <a:cubicBezTo>
                    <a:pt x="246375" y="1890078"/>
                    <a:pt x="467612" y="1890059"/>
                    <a:pt x="604049" y="1753623"/>
                  </a:cubicBezTo>
                  <a:cubicBezTo>
                    <a:pt x="1996889" y="360782"/>
                    <a:pt x="4263173" y="360782"/>
                    <a:pt x="5656013" y="1753623"/>
                  </a:cubicBezTo>
                  <a:cubicBezTo>
                    <a:pt x="5724242" y="1821841"/>
                    <a:pt x="5813652" y="1855950"/>
                    <a:pt x="5903083" y="1855950"/>
                  </a:cubicBezTo>
                  <a:cubicBezTo>
                    <a:pt x="5992507" y="1855950"/>
                    <a:pt x="6081914" y="1821841"/>
                    <a:pt x="6150152" y="1753623"/>
                  </a:cubicBezTo>
                  <a:cubicBezTo>
                    <a:pt x="6286597" y="1617168"/>
                    <a:pt x="6286597" y="1395940"/>
                    <a:pt x="6150152" y="1259494"/>
                  </a:cubicBezTo>
                  <a:close/>
                </a:path>
              </a:pathLst>
            </a:custGeom>
            <a:grpFill/>
            <a:ln w="10127" cap="flat">
              <a:solidFill>
                <a:schemeClr val="bg1"/>
              </a:solidFill>
              <a:prstDash val="solid"/>
              <a:miter/>
            </a:ln>
          </p:spPr>
          <p:txBody>
            <a:bodyPr/>
            <a:lstStyle/>
            <a:p>
              <a:endParaRPr lang="en-GB"/>
            </a:p>
          </p:txBody>
        </p:sp>
        <p:sp>
          <p:nvSpPr>
            <p:cNvPr id="215" name="Freeform: Shape 214">
              <a:extLst>
                <a:ext uri="{FF2B5EF4-FFF2-40B4-BE49-F238E27FC236}">
                  <a16:creationId xmlns:a16="http://schemas.microsoft.com/office/drawing/2014/main" id="{6C7457B1-01F2-4D4C-8FE3-DD3EDD60AA4C}"/>
                </a:ext>
              </a:extLst>
            </p:cNvPr>
            <p:cNvSpPr/>
            <p:nvPr/>
          </p:nvSpPr>
          <p:spPr>
            <a:xfrm>
              <a:off x="6175999" y="15487993"/>
              <a:ext cx="4486275" cy="1457325"/>
            </a:xfrm>
            <a:custGeom>
              <a:avLst/>
              <a:gdLst/>
              <a:ahLst/>
              <a:cxnLst/>
              <a:rect l="0" t="0" r="0" b="0"/>
              <a:pathLst>
                <a:path w="4486275" h="1457325">
                  <a:moveTo>
                    <a:pt x="2246387" y="7181"/>
                  </a:moveTo>
                  <a:cubicBezTo>
                    <a:pt x="1437514" y="7181"/>
                    <a:pt x="676667" y="322563"/>
                    <a:pt x="103929" y="895226"/>
                  </a:cubicBezTo>
                  <a:cubicBezTo>
                    <a:pt x="-25068" y="1024232"/>
                    <a:pt x="-25068" y="1233372"/>
                    <a:pt x="103929" y="1362379"/>
                  </a:cubicBezTo>
                  <a:cubicBezTo>
                    <a:pt x="232926" y="1491376"/>
                    <a:pt x="442076" y="1491376"/>
                    <a:pt x="571073" y="1362379"/>
                  </a:cubicBezTo>
                  <a:cubicBezTo>
                    <a:pt x="1494817" y="438626"/>
                    <a:pt x="2997852" y="438626"/>
                    <a:pt x="3921492" y="1362379"/>
                  </a:cubicBezTo>
                  <a:cubicBezTo>
                    <a:pt x="3985987" y="1426874"/>
                    <a:pt x="4070529" y="1459124"/>
                    <a:pt x="4155064" y="1459124"/>
                  </a:cubicBezTo>
                  <a:cubicBezTo>
                    <a:pt x="4239598" y="1459124"/>
                    <a:pt x="4324142" y="1426877"/>
                    <a:pt x="4388636" y="1362379"/>
                  </a:cubicBezTo>
                  <a:cubicBezTo>
                    <a:pt x="4517633" y="1233372"/>
                    <a:pt x="4517633" y="1024232"/>
                    <a:pt x="4388636" y="895226"/>
                  </a:cubicBezTo>
                  <a:cubicBezTo>
                    <a:pt x="3815955" y="322563"/>
                    <a:pt x="3055041" y="7181"/>
                    <a:pt x="2246178" y="7181"/>
                  </a:cubicBezTo>
                  <a:close/>
                </a:path>
              </a:pathLst>
            </a:custGeom>
            <a:grpFill/>
            <a:ln w="9575" cap="flat">
              <a:solidFill>
                <a:schemeClr val="bg1"/>
              </a:solidFill>
              <a:prstDash val="solid"/>
              <a:miter/>
            </a:ln>
          </p:spPr>
          <p:txBody>
            <a:bodyPr/>
            <a:lstStyle/>
            <a:p>
              <a:endParaRPr lang="en-GB"/>
            </a:p>
          </p:txBody>
        </p:sp>
        <p:sp>
          <p:nvSpPr>
            <p:cNvPr id="216" name="Freeform: Shape 215">
              <a:extLst>
                <a:ext uri="{FF2B5EF4-FFF2-40B4-BE49-F238E27FC236}">
                  <a16:creationId xmlns:a16="http://schemas.microsoft.com/office/drawing/2014/main" id="{2C31478F-536D-4DF3-AFDE-629E20941A55}"/>
                </a:ext>
              </a:extLst>
            </p:cNvPr>
            <p:cNvSpPr/>
            <p:nvPr/>
          </p:nvSpPr>
          <p:spPr>
            <a:xfrm>
              <a:off x="7016450" y="16680275"/>
              <a:ext cx="2809875" cy="1114425"/>
            </a:xfrm>
            <a:custGeom>
              <a:avLst/>
              <a:gdLst/>
              <a:ahLst/>
              <a:cxnLst/>
              <a:rect l="0" t="0" r="0" b="0"/>
              <a:pathLst>
                <a:path w="2809875" h="1114425">
                  <a:moveTo>
                    <a:pt x="1405935" y="7144"/>
                  </a:moveTo>
                  <a:cubicBezTo>
                    <a:pt x="914140" y="7144"/>
                    <a:pt x="451530" y="198872"/>
                    <a:pt x="103391" y="547021"/>
                  </a:cubicBezTo>
                  <a:cubicBezTo>
                    <a:pt x="-24939" y="675361"/>
                    <a:pt x="-24939" y="883415"/>
                    <a:pt x="103391" y="1011755"/>
                  </a:cubicBezTo>
                  <a:cubicBezTo>
                    <a:pt x="231712" y="1140076"/>
                    <a:pt x="439777" y="1140076"/>
                    <a:pt x="568116" y="1011755"/>
                  </a:cubicBezTo>
                  <a:cubicBezTo>
                    <a:pt x="1030079" y="549793"/>
                    <a:pt x="1781792" y="549793"/>
                    <a:pt x="2243754" y="1011755"/>
                  </a:cubicBezTo>
                  <a:cubicBezTo>
                    <a:pt x="2307914" y="1075915"/>
                    <a:pt x="2392011" y="1107995"/>
                    <a:pt x="2476116" y="1107995"/>
                  </a:cubicBezTo>
                  <a:cubicBezTo>
                    <a:pt x="2560213" y="1107995"/>
                    <a:pt x="2644319" y="1075915"/>
                    <a:pt x="2708479" y="1011755"/>
                  </a:cubicBezTo>
                  <a:cubicBezTo>
                    <a:pt x="2836809" y="883415"/>
                    <a:pt x="2836809" y="675361"/>
                    <a:pt x="2708479" y="547021"/>
                  </a:cubicBezTo>
                  <a:cubicBezTo>
                    <a:pt x="2360331" y="198872"/>
                    <a:pt x="1897749" y="7144"/>
                    <a:pt x="1405935" y="7144"/>
                  </a:cubicBezTo>
                  <a:close/>
                </a:path>
              </a:pathLst>
            </a:custGeom>
            <a:grpFill/>
            <a:ln w="9525" cap="flat">
              <a:solidFill>
                <a:schemeClr val="bg1"/>
              </a:solidFill>
              <a:prstDash val="solid"/>
              <a:miter/>
            </a:ln>
          </p:spPr>
          <p:txBody>
            <a:bodyPr/>
            <a:lstStyle/>
            <a:p>
              <a:endParaRPr lang="en-GB"/>
            </a:p>
          </p:txBody>
        </p:sp>
        <p:sp>
          <p:nvSpPr>
            <p:cNvPr id="217" name="Freeform: Shape 216">
              <a:extLst>
                <a:ext uri="{FF2B5EF4-FFF2-40B4-BE49-F238E27FC236}">
                  <a16:creationId xmlns:a16="http://schemas.microsoft.com/office/drawing/2014/main" id="{D2CCF913-B5DE-4DB3-888B-4AF15E5E333A}"/>
                </a:ext>
              </a:extLst>
            </p:cNvPr>
            <p:cNvSpPr/>
            <p:nvPr/>
          </p:nvSpPr>
          <p:spPr>
            <a:xfrm>
              <a:off x="8006229" y="18006526"/>
              <a:ext cx="819150" cy="819150"/>
            </a:xfrm>
            <a:custGeom>
              <a:avLst/>
              <a:gdLst/>
              <a:ahLst/>
              <a:cxnLst/>
              <a:rect l="0" t="0" r="0" b="0"/>
              <a:pathLst>
                <a:path w="819150" h="819150">
                  <a:moveTo>
                    <a:pt x="816026" y="411585"/>
                  </a:moveTo>
                  <a:cubicBezTo>
                    <a:pt x="816026" y="634951"/>
                    <a:pt x="634951" y="816026"/>
                    <a:pt x="411585" y="816026"/>
                  </a:cubicBezTo>
                  <a:cubicBezTo>
                    <a:pt x="188218" y="816026"/>
                    <a:pt x="7144" y="634951"/>
                    <a:pt x="7144" y="411585"/>
                  </a:cubicBezTo>
                  <a:cubicBezTo>
                    <a:pt x="7144" y="188218"/>
                    <a:pt x="188218" y="7144"/>
                    <a:pt x="411585" y="7144"/>
                  </a:cubicBezTo>
                  <a:cubicBezTo>
                    <a:pt x="634951" y="7144"/>
                    <a:pt x="816026" y="188218"/>
                    <a:pt x="816026" y="411585"/>
                  </a:cubicBezTo>
                  <a:close/>
                </a:path>
              </a:pathLst>
            </a:custGeom>
            <a:grpFill/>
            <a:ln w="9525" cap="flat">
              <a:solidFill>
                <a:schemeClr val="bg1"/>
              </a:solidFill>
              <a:prstDash val="solid"/>
              <a:miter/>
            </a:ln>
          </p:spPr>
          <p:txBody>
            <a:bodyPr/>
            <a:lstStyle/>
            <a:p>
              <a:endParaRPr lang="en-GB"/>
            </a:p>
          </p:txBody>
        </p:sp>
      </p:grpSp>
      <p:grpSp>
        <p:nvGrpSpPr>
          <p:cNvPr id="245" name="Graphic 17">
            <a:extLst>
              <a:ext uri="{FF2B5EF4-FFF2-40B4-BE49-F238E27FC236}">
                <a16:creationId xmlns:a16="http://schemas.microsoft.com/office/drawing/2014/main" id="{1C97A1CF-201B-452D-A2CF-662478A8C028}"/>
              </a:ext>
            </a:extLst>
          </p:cNvPr>
          <p:cNvGrpSpPr/>
          <p:nvPr/>
        </p:nvGrpSpPr>
        <p:grpSpPr>
          <a:xfrm rot="20504902">
            <a:off x="9558070" y="21156778"/>
            <a:ext cx="3759816" cy="2467380"/>
            <a:chOff x="1547812" y="9136856"/>
            <a:chExt cx="18288000" cy="12001500"/>
          </a:xfrm>
          <a:solidFill>
            <a:srgbClr val="005C84"/>
          </a:solidFill>
        </p:grpSpPr>
        <p:sp>
          <p:nvSpPr>
            <p:cNvPr id="246" name="Freeform: Shape 245">
              <a:extLst>
                <a:ext uri="{FF2B5EF4-FFF2-40B4-BE49-F238E27FC236}">
                  <a16:creationId xmlns:a16="http://schemas.microsoft.com/office/drawing/2014/main" id="{D1BB61EE-33FF-4854-8A4D-CB44A888DCD9}"/>
                </a:ext>
              </a:extLst>
            </p:cNvPr>
            <p:cNvSpPr/>
            <p:nvPr/>
          </p:nvSpPr>
          <p:spPr>
            <a:xfrm>
              <a:off x="5293126" y="14215678"/>
              <a:ext cx="6257925" cy="1857375"/>
            </a:xfrm>
            <a:custGeom>
              <a:avLst/>
              <a:gdLst/>
              <a:ahLst/>
              <a:cxnLst/>
              <a:rect l="0" t="0" r="0" b="0"/>
              <a:pathLst>
                <a:path w="6257925" h="1857375">
                  <a:moveTo>
                    <a:pt x="6150209" y="1259494"/>
                  </a:moveTo>
                  <a:cubicBezTo>
                    <a:pt x="5742310" y="851596"/>
                    <a:pt x="5266794" y="535718"/>
                    <a:pt x="4736794" y="320634"/>
                  </a:cubicBezTo>
                  <a:cubicBezTo>
                    <a:pt x="4225016" y="112913"/>
                    <a:pt x="3684472" y="7595"/>
                    <a:pt x="3130021" y="7595"/>
                  </a:cubicBezTo>
                  <a:cubicBezTo>
                    <a:pt x="2575543" y="7595"/>
                    <a:pt x="2035027" y="112913"/>
                    <a:pt x="1523249" y="320634"/>
                  </a:cubicBezTo>
                  <a:cubicBezTo>
                    <a:pt x="993345" y="535709"/>
                    <a:pt x="517790" y="851596"/>
                    <a:pt x="109930" y="1259494"/>
                  </a:cubicBezTo>
                  <a:cubicBezTo>
                    <a:pt x="-26516" y="1395950"/>
                    <a:pt x="-26516" y="1617168"/>
                    <a:pt x="109930" y="1753623"/>
                  </a:cubicBezTo>
                  <a:cubicBezTo>
                    <a:pt x="246375" y="1890078"/>
                    <a:pt x="467612" y="1890059"/>
                    <a:pt x="604049" y="1753623"/>
                  </a:cubicBezTo>
                  <a:cubicBezTo>
                    <a:pt x="1996889" y="360782"/>
                    <a:pt x="4263173" y="360782"/>
                    <a:pt x="5656013" y="1753623"/>
                  </a:cubicBezTo>
                  <a:cubicBezTo>
                    <a:pt x="5724242" y="1821841"/>
                    <a:pt x="5813652" y="1855950"/>
                    <a:pt x="5903083" y="1855950"/>
                  </a:cubicBezTo>
                  <a:cubicBezTo>
                    <a:pt x="5992507" y="1855950"/>
                    <a:pt x="6081914" y="1821841"/>
                    <a:pt x="6150152" y="1753623"/>
                  </a:cubicBezTo>
                  <a:cubicBezTo>
                    <a:pt x="6286597" y="1617168"/>
                    <a:pt x="6286597" y="1395940"/>
                    <a:pt x="6150152" y="1259494"/>
                  </a:cubicBezTo>
                  <a:close/>
                </a:path>
              </a:pathLst>
            </a:custGeom>
            <a:grpFill/>
            <a:ln w="10127" cap="flat">
              <a:solidFill>
                <a:srgbClr val="F8FCFE"/>
              </a:solidFill>
              <a:prstDash val="solid"/>
              <a:miter/>
            </a:ln>
          </p:spPr>
          <p:txBody>
            <a:bodyPr/>
            <a:lstStyle/>
            <a:p>
              <a:endParaRPr lang="en-GB"/>
            </a:p>
          </p:txBody>
        </p:sp>
        <p:sp>
          <p:nvSpPr>
            <p:cNvPr id="247" name="Freeform: Shape 246">
              <a:extLst>
                <a:ext uri="{FF2B5EF4-FFF2-40B4-BE49-F238E27FC236}">
                  <a16:creationId xmlns:a16="http://schemas.microsoft.com/office/drawing/2014/main" id="{F007C759-8350-4BB0-A103-91158ECBA1B3}"/>
                </a:ext>
              </a:extLst>
            </p:cNvPr>
            <p:cNvSpPr/>
            <p:nvPr/>
          </p:nvSpPr>
          <p:spPr>
            <a:xfrm>
              <a:off x="6175999" y="15487993"/>
              <a:ext cx="4486275" cy="1457325"/>
            </a:xfrm>
            <a:custGeom>
              <a:avLst/>
              <a:gdLst/>
              <a:ahLst/>
              <a:cxnLst/>
              <a:rect l="0" t="0" r="0" b="0"/>
              <a:pathLst>
                <a:path w="4486275" h="1457325">
                  <a:moveTo>
                    <a:pt x="2246387" y="7181"/>
                  </a:moveTo>
                  <a:cubicBezTo>
                    <a:pt x="1437514" y="7181"/>
                    <a:pt x="676667" y="322563"/>
                    <a:pt x="103929" y="895226"/>
                  </a:cubicBezTo>
                  <a:cubicBezTo>
                    <a:pt x="-25068" y="1024232"/>
                    <a:pt x="-25068" y="1233372"/>
                    <a:pt x="103929" y="1362379"/>
                  </a:cubicBezTo>
                  <a:cubicBezTo>
                    <a:pt x="232926" y="1491376"/>
                    <a:pt x="442076" y="1491376"/>
                    <a:pt x="571073" y="1362379"/>
                  </a:cubicBezTo>
                  <a:cubicBezTo>
                    <a:pt x="1494817" y="438626"/>
                    <a:pt x="2997852" y="438626"/>
                    <a:pt x="3921492" y="1362379"/>
                  </a:cubicBezTo>
                  <a:cubicBezTo>
                    <a:pt x="3985987" y="1426874"/>
                    <a:pt x="4070529" y="1459124"/>
                    <a:pt x="4155064" y="1459124"/>
                  </a:cubicBezTo>
                  <a:cubicBezTo>
                    <a:pt x="4239598" y="1459124"/>
                    <a:pt x="4324142" y="1426877"/>
                    <a:pt x="4388636" y="1362379"/>
                  </a:cubicBezTo>
                  <a:cubicBezTo>
                    <a:pt x="4517633" y="1233372"/>
                    <a:pt x="4517633" y="1024232"/>
                    <a:pt x="4388636" y="895226"/>
                  </a:cubicBezTo>
                  <a:cubicBezTo>
                    <a:pt x="3815955" y="322563"/>
                    <a:pt x="3055041" y="7181"/>
                    <a:pt x="2246178" y="7181"/>
                  </a:cubicBezTo>
                  <a:close/>
                </a:path>
              </a:pathLst>
            </a:custGeom>
            <a:grpFill/>
            <a:ln w="9575" cap="flat">
              <a:solidFill>
                <a:srgbClr val="F8FCFE"/>
              </a:solidFill>
              <a:prstDash val="solid"/>
              <a:miter/>
            </a:ln>
          </p:spPr>
          <p:txBody>
            <a:bodyPr/>
            <a:lstStyle/>
            <a:p>
              <a:endParaRPr lang="en-GB"/>
            </a:p>
          </p:txBody>
        </p:sp>
        <p:sp>
          <p:nvSpPr>
            <p:cNvPr id="248" name="Freeform: Shape 247">
              <a:extLst>
                <a:ext uri="{FF2B5EF4-FFF2-40B4-BE49-F238E27FC236}">
                  <a16:creationId xmlns:a16="http://schemas.microsoft.com/office/drawing/2014/main" id="{6A1B7193-8A27-4561-8A46-D60E18A7C8C4}"/>
                </a:ext>
              </a:extLst>
            </p:cNvPr>
            <p:cNvSpPr/>
            <p:nvPr/>
          </p:nvSpPr>
          <p:spPr>
            <a:xfrm>
              <a:off x="7016450" y="16680275"/>
              <a:ext cx="2809875" cy="1114425"/>
            </a:xfrm>
            <a:custGeom>
              <a:avLst/>
              <a:gdLst/>
              <a:ahLst/>
              <a:cxnLst/>
              <a:rect l="0" t="0" r="0" b="0"/>
              <a:pathLst>
                <a:path w="2809875" h="1114425">
                  <a:moveTo>
                    <a:pt x="1405935" y="7144"/>
                  </a:moveTo>
                  <a:cubicBezTo>
                    <a:pt x="914140" y="7144"/>
                    <a:pt x="451530" y="198872"/>
                    <a:pt x="103391" y="547021"/>
                  </a:cubicBezTo>
                  <a:cubicBezTo>
                    <a:pt x="-24939" y="675361"/>
                    <a:pt x="-24939" y="883415"/>
                    <a:pt x="103391" y="1011755"/>
                  </a:cubicBezTo>
                  <a:cubicBezTo>
                    <a:pt x="231712" y="1140076"/>
                    <a:pt x="439777" y="1140076"/>
                    <a:pt x="568116" y="1011755"/>
                  </a:cubicBezTo>
                  <a:cubicBezTo>
                    <a:pt x="1030079" y="549793"/>
                    <a:pt x="1781792" y="549793"/>
                    <a:pt x="2243754" y="1011755"/>
                  </a:cubicBezTo>
                  <a:cubicBezTo>
                    <a:pt x="2307914" y="1075915"/>
                    <a:pt x="2392011" y="1107995"/>
                    <a:pt x="2476116" y="1107995"/>
                  </a:cubicBezTo>
                  <a:cubicBezTo>
                    <a:pt x="2560213" y="1107995"/>
                    <a:pt x="2644319" y="1075915"/>
                    <a:pt x="2708479" y="1011755"/>
                  </a:cubicBezTo>
                  <a:cubicBezTo>
                    <a:pt x="2836809" y="883415"/>
                    <a:pt x="2836809" y="675361"/>
                    <a:pt x="2708479" y="547021"/>
                  </a:cubicBezTo>
                  <a:cubicBezTo>
                    <a:pt x="2360331" y="198872"/>
                    <a:pt x="1897749" y="7144"/>
                    <a:pt x="1405935" y="7144"/>
                  </a:cubicBezTo>
                  <a:close/>
                </a:path>
              </a:pathLst>
            </a:custGeom>
            <a:grpFill/>
            <a:ln w="9525" cap="flat">
              <a:solidFill>
                <a:srgbClr val="F8FCFE"/>
              </a:solidFill>
              <a:prstDash val="solid"/>
              <a:miter/>
            </a:ln>
          </p:spPr>
          <p:txBody>
            <a:bodyPr/>
            <a:lstStyle/>
            <a:p>
              <a:endParaRPr lang="en-GB"/>
            </a:p>
          </p:txBody>
        </p:sp>
        <p:sp>
          <p:nvSpPr>
            <p:cNvPr id="249" name="Freeform: Shape 248">
              <a:extLst>
                <a:ext uri="{FF2B5EF4-FFF2-40B4-BE49-F238E27FC236}">
                  <a16:creationId xmlns:a16="http://schemas.microsoft.com/office/drawing/2014/main" id="{9912EDF2-7C0F-44ED-A5C9-F0EFF8AF2608}"/>
                </a:ext>
              </a:extLst>
            </p:cNvPr>
            <p:cNvSpPr/>
            <p:nvPr/>
          </p:nvSpPr>
          <p:spPr>
            <a:xfrm>
              <a:off x="8006229" y="18006526"/>
              <a:ext cx="819150" cy="819150"/>
            </a:xfrm>
            <a:custGeom>
              <a:avLst/>
              <a:gdLst/>
              <a:ahLst/>
              <a:cxnLst/>
              <a:rect l="0" t="0" r="0" b="0"/>
              <a:pathLst>
                <a:path w="819150" h="819150">
                  <a:moveTo>
                    <a:pt x="816026" y="411585"/>
                  </a:moveTo>
                  <a:cubicBezTo>
                    <a:pt x="816026" y="634951"/>
                    <a:pt x="634951" y="816026"/>
                    <a:pt x="411585" y="816026"/>
                  </a:cubicBezTo>
                  <a:cubicBezTo>
                    <a:pt x="188218" y="816026"/>
                    <a:pt x="7144" y="634951"/>
                    <a:pt x="7144" y="411585"/>
                  </a:cubicBezTo>
                  <a:cubicBezTo>
                    <a:pt x="7144" y="188218"/>
                    <a:pt x="188218" y="7144"/>
                    <a:pt x="411585" y="7144"/>
                  </a:cubicBezTo>
                  <a:cubicBezTo>
                    <a:pt x="634951" y="7144"/>
                    <a:pt x="816026" y="188218"/>
                    <a:pt x="816026" y="411585"/>
                  </a:cubicBezTo>
                  <a:close/>
                </a:path>
              </a:pathLst>
            </a:custGeom>
            <a:grpFill/>
            <a:ln w="9525" cap="flat">
              <a:solidFill>
                <a:srgbClr val="F8FCFE"/>
              </a:solidFill>
              <a:prstDash val="solid"/>
              <a:miter/>
            </a:ln>
          </p:spPr>
          <p:txBody>
            <a:bodyPr/>
            <a:lstStyle/>
            <a:p>
              <a:endParaRPr lang="en-GB"/>
            </a:p>
          </p:txBody>
        </p:sp>
      </p:grpSp>
      <p:sp>
        <p:nvSpPr>
          <p:cNvPr id="258" name="Cloud 257">
            <a:extLst>
              <a:ext uri="{FF2B5EF4-FFF2-40B4-BE49-F238E27FC236}">
                <a16:creationId xmlns:a16="http://schemas.microsoft.com/office/drawing/2014/main" id="{C6ABA87D-894A-476A-9604-D9602DDA676D}"/>
              </a:ext>
            </a:extLst>
          </p:cNvPr>
          <p:cNvSpPr/>
          <p:nvPr/>
        </p:nvSpPr>
        <p:spPr>
          <a:xfrm>
            <a:off x="16967864" y="20795245"/>
            <a:ext cx="1724908" cy="1301491"/>
          </a:xfrm>
          <a:prstGeom prst="cloud">
            <a:avLst/>
          </a:prstGeom>
          <a:solidFill>
            <a:srgbClr val="F8FCFE"/>
          </a:solidFill>
          <a:ln w="79375">
            <a:solidFill>
              <a:srgbClr val="005C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4" name="Picture 73">
            <a:extLst>
              <a:ext uri="{FF2B5EF4-FFF2-40B4-BE49-F238E27FC236}">
                <a16:creationId xmlns:a16="http://schemas.microsoft.com/office/drawing/2014/main" id="{2E15CDA3-44D6-4BDB-9761-B6D8E4A4566A}"/>
              </a:ext>
            </a:extLst>
          </p:cNvPr>
          <p:cNvPicPr>
            <a:picLocks noChangeAspect="1"/>
          </p:cNvPicPr>
          <p:nvPr/>
        </p:nvPicPr>
        <p:blipFill rotWithShape="1">
          <a:blip r:embed="rId18" cstate="print">
            <a:extLst>
              <a:ext uri="{28A0092B-C50C-407E-A947-70E740481C1C}">
                <a14:useLocalDpi xmlns:a14="http://schemas.microsoft.com/office/drawing/2010/main" val="0"/>
              </a:ext>
            </a:extLst>
          </a:blip>
          <a:srcRect l="-2285" t="-7105" r="74534" b="-6569"/>
          <a:stretch/>
        </p:blipFill>
        <p:spPr>
          <a:xfrm>
            <a:off x="17338480" y="21027998"/>
            <a:ext cx="828852" cy="818456"/>
          </a:xfrm>
          <a:prstGeom prst="rect">
            <a:avLst/>
          </a:prstGeom>
        </p:spPr>
      </p:pic>
      <p:sp>
        <p:nvSpPr>
          <p:cNvPr id="256" name="Cloud 255">
            <a:extLst>
              <a:ext uri="{FF2B5EF4-FFF2-40B4-BE49-F238E27FC236}">
                <a16:creationId xmlns:a16="http://schemas.microsoft.com/office/drawing/2014/main" id="{CB7832C7-4D63-425F-8907-E7FE2F5A4C27}"/>
              </a:ext>
            </a:extLst>
          </p:cNvPr>
          <p:cNvSpPr/>
          <p:nvPr/>
        </p:nvSpPr>
        <p:spPr>
          <a:xfrm>
            <a:off x="9676959" y="20813373"/>
            <a:ext cx="1724908" cy="1301491"/>
          </a:xfrm>
          <a:prstGeom prst="cloud">
            <a:avLst/>
          </a:prstGeom>
          <a:solidFill>
            <a:srgbClr val="F8FCFE"/>
          </a:solidFill>
          <a:ln w="79375">
            <a:solidFill>
              <a:srgbClr val="005C8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53" name="Picture 16" descr="Related image">
            <a:extLst>
              <a:ext uri="{FF2B5EF4-FFF2-40B4-BE49-F238E27FC236}">
                <a16:creationId xmlns:a16="http://schemas.microsoft.com/office/drawing/2014/main" id="{CA7A2B9F-C77E-4CFB-A8CD-A8A2E17ABF11}"/>
              </a:ext>
            </a:extLst>
          </p:cNvPr>
          <p:cNvPicPr>
            <a:picLocks noChangeAspect="1" noChangeArrowheads="1"/>
          </p:cNvPicPr>
          <p:nvPr/>
        </p:nvPicPr>
        <p:blipFill rotWithShape="1">
          <a:blip r:embed="rId13">
            <a:extLst>
              <a:ext uri="{28A0092B-C50C-407E-A947-70E740481C1C}">
                <a14:useLocalDpi xmlns:a14="http://schemas.microsoft.com/office/drawing/2010/main" val="0"/>
              </a:ext>
            </a:extLst>
          </a:blip>
          <a:srcRect r="72236"/>
          <a:stretch/>
        </p:blipFill>
        <p:spPr bwMode="auto">
          <a:xfrm>
            <a:off x="10251591" y="21079157"/>
            <a:ext cx="713940" cy="720000"/>
          </a:xfrm>
          <a:prstGeom prst="rect">
            <a:avLst/>
          </a:prstGeom>
          <a:noFill/>
          <a:extLst>
            <a:ext uri="{909E8E84-426E-40DD-AFC4-6F175D3DCCD1}">
              <a14:hiddenFill xmlns:a14="http://schemas.microsoft.com/office/drawing/2010/main">
                <a:solidFill>
                  <a:srgbClr val="FFFFFF"/>
                </a:solidFill>
              </a14:hiddenFill>
            </a:ext>
          </a:extLst>
        </p:spPr>
      </p:pic>
      <p:sp>
        <p:nvSpPr>
          <p:cNvPr id="5" name="Arrow: Right 4">
            <a:extLst>
              <a:ext uri="{FF2B5EF4-FFF2-40B4-BE49-F238E27FC236}">
                <a16:creationId xmlns:a16="http://schemas.microsoft.com/office/drawing/2014/main" id="{5AADEF7D-86D8-44CA-9766-AB8141F9EB89}"/>
              </a:ext>
            </a:extLst>
          </p:cNvPr>
          <p:cNvSpPr/>
          <p:nvPr/>
        </p:nvSpPr>
        <p:spPr>
          <a:xfrm rot="2525278">
            <a:off x="1238575" y="23342382"/>
            <a:ext cx="969436" cy="344011"/>
          </a:xfrm>
          <a:prstGeom prst="rightArrow">
            <a:avLst/>
          </a:prstGeom>
          <a:solidFill>
            <a:srgbClr val="005C8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81" name="Oval 80">
            <a:extLst>
              <a:ext uri="{FF2B5EF4-FFF2-40B4-BE49-F238E27FC236}">
                <a16:creationId xmlns:a16="http://schemas.microsoft.com/office/drawing/2014/main" id="{24463C1E-C49C-4E87-91F1-BE586D31952D}"/>
              </a:ext>
            </a:extLst>
          </p:cNvPr>
          <p:cNvSpPr/>
          <p:nvPr/>
        </p:nvSpPr>
        <p:spPr>
          <a:xfrm>
            <a:off x="748338" y="22627179"/>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lumMod val="75000"/>
                    <a:lumOff val="25000"/>
                  </a:schemeClr>
                </a:solidFill>
                <a:latin typeface="Segoe UI Emoji" panose="020B0502040204020203" pitchFamily="34" charset="0"/>
                <a:ea typeface="Segoe UI Emoji" panose="020B0502040204020203" pitchFamily="34" charset="0"/>
              </a:rPr>
              <a:t>🕙</a:t>
            </a:r>
            <a:endParaRPr lang="en-GB" dirty="0">
              <a:solidFill>
                <a:schemeClr val="tx1">
                  <a:lumMod val="75000"/>
                  <a:lumOff val="25000"/>
                </a:schemeClr>
              </a:solidFill>
              <a:latin typeface="Segoe UI Emoji" panose="020B0502040204020203" pitchFamily="34" charset="0"/>
              <a:ea typeface="Segoe UI Emoji" panose="020B0502040204020203" pitchFamily="34" charset="0"/>
            </a:endParaRPr>
          </a:p>
        </p:txBody>
      </p:sp>
      <p:sp>
        <p:nvSpPr>
          <p:cNvPr id="113" name="Arrow: Right 112">
            <a:extLst>
              <a:ext uri="{FF2B5EF4-FFF2-40B4-BE49-F238E27FC236}">
                <a16:creationId xmlns:a16="http://schemas.microsoft.com/office/drawing/2014/main" id="{188962BC-E007-4B44-82FA-C13306CD309C}"/>
              </a:ext>
            </a:extLst>
          </p:cNvPr>
          <p:cNvSpPr/>
          <p:nvPr/>
        </p:nvSpPr>
        <p:spPr>
          <a:xfrm rot="21227683">
            <a:off x="903872" y="24125998"/>
            <a:ext cx="969436" cy="344011"/>
          </a:xfrm>
          <a:prstGeom prst="rightArrow">
            <a:avLst/>
          </a:prstGeom>
          <a:solidFill>
            <a:srgbClr val="005C8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4" name="Arrow: Right 113">
            <a:extLst>
              <a:ext uri="{FF2B5EF4-FFF2-40B4-BE49-F238E27FC236}">
                <a16:creationId xmlns:a16="http://schemas.microsoft.com/office/drawing/2014/main" id="{E98C3CCA-9DEE-408F-8E5D-9E07AF77E390}"/>
              </a:ext>
            </a:extLst>
          </p:cNvPr>
          <p:cNvSpPr/>
          <p:nvPr/>
        </p:nvSpPr>
        <p:spPr>
          <a:xfrm rot="18271001">
            <a:off x="1494025" y="24764091"/>
            <a:ext cx="938034" cy="344011"/>
          </a:xfrm>
          <a:prstGeom prst="rightArrow">
            <a:avLst/>
          </a:prstGeom>
          <a:solidFill>
            <a:srgbClr val="005C8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5" name="Arrow: Right 114">
            <a:extLst>
              <a:ext uri="{FF2B5EF4-FFF2-40B4-BE49-F238E27FC236}">
                <a16:creationId xmlns:a16="http://schemas.microsoft.com/office/drawing/2014/main" id="{70BE768D-6FE0-408B-B45F-132B298C810C}"/>
              </a:ext>
            </a:extLst>
          </p:cNvPr>
          <p:cNvSpPr/>
          <p:nvPr/>
        </p:nvSpPr>
        <p:spPr>
          <a:xfrm rot="13720417">
            <a:off x="2599838" y="24714876"/>
            <a:ext cx="914264" cy="344011"/>
          </a:xfrm>
          <a:prstGeom prst="rightArrow">
            <a:avLst/>
          </a:prstGeom>
          <a:solidFill>
            <a:srgbClr val="005C8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6" name="Arrow: Right 115">
            <a:extLst>
              <a:ext uri="{FF2B5EF4-FFF2-40B4-BE49-F238E27FC236}">
                <a16:creationId xmlns:a16="http://schemas.microsoft.com/office/drawing/2014/main" id="{AC61F71D-3627-4941-A624-C9BB29101CDC}"/>
              </a:ext>
            </a:extLst>
          </p:cNvPr>
          <p:cNvSpPr/>
          <p:nvPr/>
        </p:nvSpPr>
        <p:spPr>
          <a:xfrm rot="19049960">
            <a:off x="10485949" y="24610114"/>
            <a:ext cx="891148" cy="344011"/>
          </a:xfrm>
          <a:prstGeom prst="rightArrow">
            <a:avLst/>
          </a:prstGeom>
          <a:solidFill>
            <a:srgbClr val="005C8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7" name="Arrow: Right 116">
            <a:extLst>
              <a:ext uri="{FF2B5EF4-FFF2-40B4-BE49-F238E27FC236}">
                <a16:creationId xmlns:a16="http://schemas.microsoft.com/office/drawing/2014/main" id="{69435ACE-8B81-4B31-B842-389AC932633B}"/>
              </a:ext>
            </a:extLst>
          </p:cNvPr>
          <p:cNvSpPr/>
          <p:nvPr/>
        </p:nvSpPr>
        <p:spPr>
          <a:xfrm rot="13518005">
            <a:off x="11833888" y="24631092"/>
            <a:ext cx="906975" cy="344011"/>
          </a:xfrm>
          <a:prstGeom prst="rightArrow">
            <a:avLst/>
          </a:prstGeom>
          <a:solidFill>
            <a:srgbClr val="005C8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2" name="Oval 81">
            <a:extLst>
              <a:ext uri="{FF2B5EF4-FFF2-40B4-BE49-F238E27FC236}">
                <a16:creationId xmlns:a16="http://schemas.microsoft.com/office/drawing/2014/main" id="{8F41F943-FA58-4B5E-98B5-E98B1EFC77A8}"/>
              </a:ext>
            </a:extLst>
          </p:cNvPr>
          <p:cNvSpPr/>
          <p:nvPr/>
        </p:nvSpPr>
        <p:spPr>
          <a:xfrm>
            <a:off x="290292" y="24002725"/>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350" dirty="0">
                <a:solidFill>
                  <a:schemeClr val="accent6">
                    <a:lumMod val="75000"/>
                  </a:schemeClr>
                </a:solidFill>
                <a:latin typeface="Segoe UI Symbol" panose="020B0502040204020203" pitchFamily="34" charset="0"/>
                <a:ea typeface="Segoe UI Symbol" panose="020B0502040204020203" pitchFamily="34" charset="0"/>
              </a:rPr>
              <a:t>🡹</a:t>
            </a:r>
            <a:endParaRPr lang="en-GB" sz="2350" dirty="0">
              <a:solidFill>
                <a:schemeClr val="accent6">
                  <a:lumMod val="75000"/>
                </a:schemeClr>
              </a:solidFill>
              <a:latin typeface="Segoe UI Symbol" panose="020B0502040204020203" pitchFamily="34" charset="0"/>
              <a:ea typeface="Segoe UI Symbol" panose="020B0502040204020203" pitchFamily="34" charset="0"/>
              <a:cs typeface="Arial" panose="020B0604020202020204" pitchFamily="34" charset="0"/>
            </a:endParaRPr>
          </a:p>
        </p:txBody>
      </p:sp>
      <p:sp>
        <p:nvSpPr>
          <p:cNvPr id="80" name="Oval 79">
            <a:extLst>
              <a:ext uri="{FF2B5EF4-FFF2-40B4-BE49-F238E27FC236}">
                <a16:creationId xmlns:a16="http://schemas.microsoft.com/office/drawing/2014/main" id="{8B7104F9-D81E-4973-994C-8FBC20413935}"/>
              </a:ext>
            </a:extLst>
          </p:cNvPr>
          <p:cNvSpPr/>
          <p:nvPr/>
        </p:nvSpPr>
        <p:spPr>
          <a:xfrm>
            <a:off x="1169061" y="25176941"/>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lumMod val="85000"/>
                    <a:lumOff val="15000"/>
                  </a:schemeClr>
                </a:solidFill>
                <a:latin typeface="Segoe UI Emoji" panose="020B0502040204020203" pitchFamily="34" charset="0"/>
                <a:ea typeface="Segoe UI Emoji" panose="020B0502040204020203" pitchFamily="34" charset="0"/>
              </a:rPr>
              <a:t>📷</a:t>
            </a:r>
            <a:endParaRPr lang="en-GB" sz="4800" dirty="0">
              <a:solidFill>
                <a:schemeClr val="tx1">
                  <a:lumMod val="85000"/>
                  <a:lumOff val="15000"/>
                </a:schemeClr>
              </a:solidFill>
              <a:latin typeface="Segoe UI Emoji" panose="020B0502040204020203" pitchFamily="34" charset="0"/>
              <a:ea typeface="Segoe UI Emoji" panose="020B0502040204020203" pitchFamily="34" charset="0"/>
            </a:endParaRPr>
          </a:p>
        </p:txBody>
      </p:sp>
      <p:sp>
        <p:nvSpPr>
          <p:cNvPr id="145" name="Oval 144">
            <a:extLst>
              <a:ext uri="{FF2B5EF4-FFF2-40B4-BE49-F238E27FC236}">
                <a16:creationId xmlns:a16="http://schemas.microsoft.com/office/drawing/2014/main" id="{4F9BB770-90A2-4A90-A809-469037A08536}"/>
              </a:ext>
            </a:extLst>
          </p:cNvPr>
          <p:cNvSpPr/>
          <p:nvPr/>
        </p:nvSpPr>
        <p:spPr>
          <a:xfrm>
            <a:off x="3124662" y="25116884"/>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accent2">
                    <a:lumMod val="50000"/>
                  </a:schemeClr>
                </a:solidFill>
                <a:latin typeface="Segoe UI Emoji" panose="020B0502040204020203" pitchFamily="34" charset="0"/>
                <a:ea typeface="Segoe UI Emoji" panose="020B0502040204020203" pitchFamily="34" charset="0"/>
              </a:rPr>
              <a:t>🌡️</a:t>
            </a:r>
            <a:endParaRPr lang="en-GB" sz="4800" dirty="0">
              <a:solidFill>
                <a:schemeClr val="accent2">
                  <a:lumMod val="50000"/>
                </a:schemeClr>
              </a:solidFill>
              <a:latin typeface="Segoe UI Emoji" panose="020B0502040204020203" pitchFamily="34" charset="0"/>
              <a:ea typeface="Segoe UI Emoji" panose="020B0502040204020203" pitchFamily="34" charset="0"/>
            </a:endParaRPr>
          </a:p>
        </p:txBody>
      </p:sp>
      <p:sp>
        <p:nvSpPr>
          <p:cNvPr id="158" name="Oval 157">
            <a:extLst>
              <a:ext uri="{FF2B5EF4-FFF2-40B4-BE49-F238E27FC236}">
                <a16:creationId xmlns:a16="http://schemas.microsoft.com/office/drawing/2014/main" id="{EBE314A9-17C2-4812-BB3D-53EAEBE8B03E}"/>
              </a:ext>
            </a:extLst>
          </p:cNvPr>
          <p:cNvSpPr/>
          <p:nvPr/>
        </p:nvSpPr>
        <p:spPr>
          <a:xfrm>
            <a:off x="10068496" y="24915330"/>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solidFill>
                  <a:schemeClr val="tx1">
                    <a:lumMod val="85000"/>
                    <a:lumOff val="15000"/>
                  </a:schemeClr>
                </a:solidFill>
                <a:latin typeface="Segoe UI Emoji" panose="020B0502040204020203" pitchFamily="34" charset="0"/>
                <a:ea typeface="Segoe UI Emoji" panose="020B0502040204020203" pitchFamily="34" charset="0"/>
              </a:rPr>
              <a:t>🎥</a:t>
            </a:r>
            <a:endParaRPr lang="en-GB" sz="4800" dirty="0">
              <a:solidFill>
                <a:schemeClr val="tx1">
                  <a:lumMod val="85000"/>
                  <a:lumOff val="15000"/>
                </a:schemeClr>
              </a:solidFill>
              <a:latin typeface="Segoe UI Emoji" panose="020B0502040204020203" pitchFamily="34" charset="0"/>
              <a:ea typeface="Segoe UI Emoji" panose="020B0502040204020203" pitchFamily="34" charset="0"/>
            </a:endParaRPr>
          </a:p>
        </p:txBody>
      </p:sp>
      <p:sp>
        <p:nvSpPr>
          <p:cNvPr id="157" name="Oval 156">
            <a:extLst>
              <a:ext uri="{FF2B5EF4-FFF2-40B4-BE49-F238E27FC236}">
                <a16:creationId xmlns:a16="http://schemas.microsoft.com/office/drawing/2014/main" id="{FA9E5E47-851C-4211-8FA1-4B5C7907ADB4}"/>
              </a:ext>
            </a:extLst>
          </p:cNvPr>
          <p:cNvSpPr/>
          <p:nvPr/>
        </p:nvSpPr>
        <p:spPr>
          <a:xfrm>
            <a:off x="12444455" y="24988127"/>
            <a:ext cx="720000" cy="720000"/>
          </a:xfrm>
          <a:prstGeom prst="ellipse">
            <a:avLst/>
          </a:prstGeom>
          <a:solidFill>
            <a:srgbClr val="F4FAF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3200" dirty="0">
                <a:solidFill>
                  <a:schemeClr val="accent2">
                    <a:lumMod val="50000"/>
                  </a:schemeClr>
                </a:solidFill>
                <a:latin typeface="Segoe UI Emoji" panose="020B0502040204020203" pitchFamily="34" charset="0"/>
                <a:ea typeface="Segoe UI Emoji" panose="020B0502040204020203" pitchFamily="34" charset="0"/>
              </a:rPr>
              <a:t>🌡️</a:t>
            </a:r>
            <a:endParaRPr lang="en-GB" sz="4800" dirty="0">
              <a:solidFill>
                <a:schemeClr val="accent2">
                  <a:lumMod val="50000"/>
                </a:schemeClr>
              </a:solidFill>
              <a:latin typeface="Segoe UI Emoji" panose="020B0502040204020203" pitchFamily="34" charset="0"/>
              <a:ea typeface="Segoe UI Emoji" panose="020B0502040204020203" pitchFamily="34" charset="0"/>
            </a:endParaRPr>
          </a:p>
        </p:txBody>
      </p:sp>
      <p:sp>
        <p:nvSpPr>
          <p:cNvPr id="111" name="Rectangle 110">
            <a:extLst>
              <a:ext uri="{FF2B5EF4-FFF2-40B4-BE49-F238E27FC236}">
                <a16:creationId xmlns:a16="http://schemas.microsoft.com/office/drawing/2014/main" id="{E2E2D4F8-7E98-4CC3-87DB-A2D0A27719F9}"/>
              </a:ext>
            </a:extLst>
          </p:cNvPr>
          <p:cNvSpPr/>
          <p:nvPr/>
        </p:nvSpPr>
        <p:spPr>
          <a:xfrm>
            <a:off x="7364789" y="28915492"/>
            <a:ext cx="9180221" cy="102411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r>
              <a:rPr lang="en-GB" sz="1600" b="1" dirty="0">
                <a:solidFill>
                  <a:srgbClr val="90C7F0"/>
                </a:solidFill>
              </a:rPr>
              <a:t>Image Credits</a:t>
            </a:r>
          </a:p>
          <a:p>
            <a:pPr marL="190500" indent="-190500">
              <a:buFont typeface="Arial" panose="020B0604020202020204" pitchFamily="34" charset="0"/>
              <a:buChar char="•"/>
            </a:pPr>
            <a:r>
              <a:rPr lang="en-GB" sz="1600" spc="-100" dirty="0">
                <a:solidFill>
                  <a:srgbClr val="90C7F0"/>
                </a:solidFill>
              </a:rPr>
              <a:t>City Render by </a:t>
            </a:r>
            <a:r>
              <a:rPr lang="en-GB" sz="1600" spc="-100" dirty="0" err="1">
                <a:solidFill>
                  <a:srgbClr val="90C7F0"/>
                </a:solidFill>
              </a:rPr>
              <a:t>Regiars</a:t>
            </a:r>
            <a:r>
              <a:rPr lang="en-GB" sz="1600" spc="-100" dirty="0">
                <a:solidFill>
                  <a:srgbClr val="90C7F0"/>
                </a:solidFill>
              </a:rPr>
              <a:t>, CC BYSA 3.0: </a:t>
            </a:r>
            <a:r>
              <a:rPr lang="ru-RU" sz="1600" u="sng" spc="-100" dirty="0">
                <a:solidFill>
                  <a:srgbClr val="90C7F0"/>
                </a:solidFill>
              </a:rPr>
              <a:t>https://commons.wikimedia.org/wiki/File:Территория "СМАРТ Сити Казань".jpg</a:t>
            </a:r>
            <a:endParaRPr lang="en-GB" sz="1600" u="sng" spc="-100" dirty="0">
              <a:solidFill>
                <a:srgbClr val="90C7F0"/>
              </a:solidFill>
            </a:endParaRPr>
          </a:p>
          <a:p>
            <a:pPr marL="190500" indent="-190500">
              <a:buFont typeface="Arial" panose="020B0604020202020204" pitchFamily="34" charset="0"/>
              <a:buChar char="•"/>
            </a:pPr>
            <a:r>
              <a:rPr lang="en-GB" sz="1600" spc="-100" dirty="0">
                <a:solidFill>
                  <a:srgbClr val="90C7F0"/>
                </a:solidFill>
              </a:rPr>
              <a:t>Raspberry Pi by </a:t>
            </a:r>
            <a:r>
              <a:rPr lang="en-GB" sz="1600" spc="-100" dirty="0" err="1">
                <a:solidFill>
                  <a:srgbClr val="90C7F0"/>
                </a:solidFill>
              </a:rPr>
              <a:t>Lucasbosch</a:t>
            </a:r>
            <a:r>
              <a:rPr lang="en-GB" sz="1600" spc="-100" dirty="0">
                <a:solidFill>
                  <a:srgbClr val="90C7F0"/>
                </a:solidFill>
              </a:rPr>
              <a:t>, CC BYSA 3.0: </a:t>
            </a:r>
            <a:r>
              <a:rPr lang="en-GB" sz="1600" u="sng" spc="-100" dirty="0">
                <a:solidFill>
                  <a:srgbClr val="90C7F0"/>
                </a:solidFill>
              </a:rPr>
              <a:t>https://commons.wikimedia.org/wiki/File:Raspberry_Pi_B+_illustration.svg</a:t>
            </a:r>
          </a:p>
          <a:p>
            <a:pPr marL="190500" indent="-190500">
              <a:buFont typeface="Arial" panose="020B0604020202020204" pitchFamily="34" charset="0"/>
              <a:buChar char="•"/>
            </a:pPr>
            <a:r>
              <a:rPr lang="en-GB" sz="1600" spc="-100" dirty="0">
                <a:solidFill>
                  <a:srgbClr val="90C7F0"/>
                </a:solidFill>
              </a:rPr>
              <a:t>Cloudy Sky by Matteo Fusco, </a:t>
            </a:r>
            <a:r>
              <a:rPr lang="en-GB" sz="1600" spc="-100" dirty="0" err="1">
                <a:solidFill>
                  <a:srgbClr val="90C7F0"/>
                </a:solidFill>
              </a:rPr>
              <a:t>Unsplash</a:t>
            </a:r>
            <a:r>
              <a:rPr lang="en-GB" sz="1600" spc="-100" dirty="0">
                <a:solidFill>
                  <a:srgbClr val="90C7F0"/>
                </a:solidFill>
              </a:rPr>
              <a:t>: </a:t>
            </a:r>
            <a:r>
              <a:rPr lang="en-GB" sz="1600" u="sng" spc="-100" dirty="0">
                <a:solidFill>
                  <a:srgbClr val="90C7F0"/>
                </a:solidFill>
              </a:rPr>
              <a:t>https://unsplash.com/photos/m94kn8Rp61Q</a:t>
            </a:r>
          </a:p>
          <a:p>
            <a:pPr marL="190500" indent="-190500">
              <a:buFont typeface="Arial" panose="020B0604020202020204" pitchFamily="34" charset="0"/>
              <a:buChar char="•"/>
            </a:pPr>
            <a:r>
              <a:rPr lang="en-GB" sz="1600" spc="-100" dirty="0">
                <a:solidFill>
                  <a:srgbClr val="90C7F0"/>
                </a:solidFill>
              </a:rPr>
              <a:t>Icons from Microsoft Segoe UI Emoji</a:t>
            </a:r>
          </a:p>
        </p:txBody>
      </p:sp>
      <p:graphicFrame>
        <p:nvGraphicFramePr>
          <p:cNvPr id="112" name="Table 111">
            <a:extLst>
              <a:ext uri="{FF2B5EF4-FFF2-40B4-BE49-F238E27FC236}">
                <a16:creationId xmlns:a16="http://schemas.microsoft.com/office/drawing/2014/main" id="{A2F60F8A-D159-406A-B80A-0E6AFFB367EB}"/>
              </a:ext>
            </a:extLst>
          </p:cNvPr>
          <p:cNvGraphicFramePr>
            <a:graphicFrameLocks noGrp="1"/>
          </p:cNvGraphicFramePr>
          <p:nvPr>
            <p:extLst>
              <p:ext uri="{D42A27DB-BD31-4B8C-83A1-F6EECF244321}">
                <p14:modId xmlns:p14="http://schemas.microsoft.com/office/powerpoint/2010/main" val="367664320"/>
              </p:ext>
            </p:extLst>
          </p:nvPr>
        </p:nvGraphicFramePr>
        <p:xfrm>
          <a:off x="14344368" y="5231391"/>
          <a:ext cx="6664438" cy="5621565"/>
        </p:xfrm>
        <a:graphic>
          <a:graphicData uri="http://schemas.openxmlformats.org/drawingml/2006/table">
            <a:tbl>
              <a:tblPr firstRow="1" bandRow="1">
                <a:tableStyleId>{5C22544A-7EE6-4342-B048-85BDC9FD1C3A}</a:tableStyleId>
              </a:tblPr>
              <a:tblGrid>
                <a:gridCol w="6664438">
                  <a:extLst>
                    <a:ext uri="{9D8B030D-6E8A-4147-A177-3AD203B41FA5}">
                      <a16:colId xmlns:a16="http://schemas.microsoft.com/office/drawing/2014/main" val="650371637"/>
                    </a:ext>
                  </a:extLst>
                </a:gridCol>
              </a:tblGrid>
              <a:tr h="5513565">
                <a:tc>
                  <a:txBody>
                    <a:bodyPr/>
                    <a:lstStyle/>
                    <a:p>
                      <a:endParaRPr lang="en-GB" sz="2400" b="0" dirty="0">
                        <a:solidFill>
                          <a:srgbClr val="005C84"/>
                        </a:solidFill>
                      </a:endParaRPr>
                    </a:p>
                  </a:txBody>
                  <a:tcPr marL="108000" marR="108000" marT="108000" marB="108000">
                    <a:lnL w="12700" cmpd="sng">
                      <a:noFill/>
                    </a:lnL>
                    <a:lnR w="12700" cmpd="sng">
                      <a:noFill/>
                    </a:lnR>
                    <a:lnT w="12700" cmpd="sng">
                      <a:noFill/>
                    </a:lnT>
                    <a:lnB w="381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1390735128"/>
                  </a:ext>
                </a:extLst>
              </a:tr>
              <a:tr h="108000">
                <a:tc>
                  <a:txBody>
                    <a:bodyPr/>
                    <a:lstStyle/>
                    <a:p>
                      <a:r>
                        <a:rPr lang="en-GB" sz="500" dirty="0">
                          <a:solidFill>
                            <a:srgbClr val="005C84"/>
                          </a:solidFill>
                        </a:rPr>
                        <a:t> </a:t>
                      </a:r>
                      <a:endParaRPr lang="en-GB" dirty="0">
                        <a:solidFill>
                          <a:srgbClr val="005C84"/>
                        </a:solidFill>
                      </a:endParaRPr>
                    </a:p>
                  </a:txBody>
                  <a:tcPr marL="0" marR="0" marT="0" marB="0">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005C84"/>
                    </a:solidFill>
                  </a:tcPr>
                </a:tc>
                <a:extLst>
                  <a:ext uri="{0D108BD9-81ED-4DB2-BD59-A6C34878D82A}">
                    <a16:rowId xmlns:a16="http://schemas.microsoft.com/office/drawing/2014/main" val="2759311588"/>
                  </a:ext>
                </a:extLst>
              </a:tr>
            </a:tbl>
          </a:graphicData>
        </a:graphic>
      </p:graphicFrame>
      <p:pic>
        <p:nvPicPr>
          <p:cNvPr id="3" name="Picture 2">
            <a:extLst>
              <a:ext uri="{FF2B5EF4-FFF2-40B4-BE49-F238E27FC236}">
                <a16:creationId xmlns:a16="http://schemas.microsoft.com/office/drawing/2014/main" id="{75F041D5-101C-415F-95D6-5CE0EB458CAD}"/>
              </a:ext>
            </a:extLst>
          </p:cNvPr>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4662922" y="5726178"/>
            <a:ext cx="5992738" cy="4597698"/>
          </a:xfrm>
          <a:prstGeom prst="rect">
            <a:avLst/>
          </a:prstGeom>
        </p:spPr>
      </p:pic>
      <p:pic>
        <p:nvPicPr>
          <p:cNvPr id="118" name="Picture 117">
            <a:extLst>
              <a:ext uri="{FF2B5EF4-FFF2-40B4-BE49-F238E27FC236}">
                <a16:creationId xmlns:a16="http://schemas.microsoft.com/office/drawing/2014/main" id="{B151AEE3-B3D2-4159-B6F3-C2423F21597E}"/>
              </a:ext>
            </a:extLst>
          </p:cNvPr>
          <p:cNvPicPr>
            <a:picLocks noChangeAspect="1"/>
          </p:cNvPicPr>
          <p:nvPr/>
        </p:nvPicPr>
        <p:blipFill rotWithShape="1">
          <a:blip r:embed="rId16" cstate="print">
            <a:extLst>
              <a:ext uri="{BEBA8EAE-BF5A-486C-A8C5-ECC9F3942E4B}">
                <a14:imgProps xmlns:a14="http://schemas.microsoft.com/office/drawing/2010/main">
                  <a14:imgLayer r:embed="rId17">
                    <a14:imgEffect>
                      <a14:backgroundRemoval t="10000" b="90000" l="10000" r="90000"/>
                    </a14:imgEffect>
                  </a14:imgLayer>
                </a14:imgProps>
              </a:ext>
              <a:ext uri="{28A0092B-C50C-407E-A947-70E740481C1C}">
                <a14:useLocalDpi xmlns:a14="http://schemas.microsoft.com/office/drawing/2010/main" val="0"/>
              </a:ext>
            </a:extLst>
          </a:blip>
          <a:srcRect l="5051" t="11429" r="7155" b="10119"/>
          <a:stretch/>
        </p:blipFill>
        <p:spPr>
          <a:xfrm>
            <a:off x="14580958" y="5706828"/>
            <a:ext cx="1181666" cy="720000"/>
          </a:xfrm>
          <a:prstGeom prst="rect">
            <a:avLst/>
          </a:prstGeom>
        </p:spPr>
      </p:pic>
    </p:spTree>
    <p:extLst>
      <p:ext uri="{BB962C8B-B14F-4D97-AF65-F5344CB8AC3E}">
        <p14:creationId xmlns:p14="http://schemas.microsoft.com/office/powerpoint/2010/main" val="427366250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136</TotalTime>
  <Words>1041</Words>
  <Application>Microsoft Office PowerPoint</Application>
  <PresentationFormat>Custom</PresentationFormat>
  <Paragraphs>69</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Segoe UI Emoji</vt:lpstr>
      <vt:lpstr>Segoe UI Symbol</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Lauren Long</dc:creator>
  <cp:lastModifiedBy>Matthew Consterdine</cp:lastModifiedBy>
  <cp:revision>130</cp:revision>
  <dcterms:created xsi:type="dcterms:W3CDTF">2015-02-03T11:17:59Z</dcterms:created>
  <dcterms:modified xsi:type="dcterms:W3CDTF">2018-02-15T14:51:28Z</dcterms:modified>
</cp:coreProperties>
</file>

<file path=docProps/thumbnail.jpeg>
</file>